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70" r:id="rId2"/>
    <p:sldId id="257" r:id="rId3"/>
    <p:sldId id="258" r:id="rId4"/>
    <p:sldId id="307" r:id="rId5"/>
    <p:sldId id="295" r:id="rId6"/>
    <p:sldId id="304" r:id="rId7"/>
    <p:sldId id="288" r:id="rId8"/>
    <p:sldId id="276" r:id="rId9"/>
    <p:sldId id="296" r:id="rId10"/>
    <p:sldId id="297" r:id="rId11"/>
    <p:sldId id="298" r:id="rId12"/>
    <p:sldId id="299" r:id="rId13"/>
    <p:sldId id="309" r:id="rId14"/>
    <p:sldId id="300" r:id="rId15"/>
    <p:sldId id="303" r:id="rId16"/>
    <p:sldId id="308" r:id="rId17"/>
    <p:sldId id="301" r:id="rId18"/>
    <p:sldId id="292" r:id="rId19"/>
    <p:sldId id="302" r:id="rId20"/>
    <p:sldId id="271" r:id="rId21"/>
  </p:sldIdLst>
  <p:sldSz cx="9144000" cy="6858000" type="screen4x3"/>
  <p:notesSz cx="6858000" cy="9144000"/>
  <p:defaultTextStyle>
    <a:lvl1pPr defTabSz="457200">
      <a:defRPr sz="1200">
        <a:latin typeface="+mn-lt"/>
        <a:ea typeface="+mn-ea"/>
        <a:cs typeface="+mn-cs"/>
        <a:sym typeface="Helvetica"/>
      </a:defRPr>
    </a:lvl1pPr>
    <a:lvl2pPr indent="228600" defTabSz="457200">
      <a:defRPr sz="1200">
        <a:latin typeface="+mn-lt"/>
        <a:ea typeface="+mn-ea"/>
        <a:cs typeface="+mn-cs"/>
        <a:sym typeface="Helvetica"/>
      </a:defRPr>
    </a:lvl2pPr>
    <a:lvl3pPr indent="457200" defTabSz="457200">
      <a:defRPr sz="1200">
        <a:latin typeface="+mn-lt"/>
        <a:ea typeface="+mn-ea"/>
        <a:cs typeface="+mn-cs"/>
        <a:sym typeface="Helvetica"/>
      </a:defRPr>
    </a:lvl3pPr>
    <a:lvl4pPr indent="685800" defTabSz="457200">
      <a:defRPr sz="1200">
        <a:latin typeface="+mn-lt"/>
        <a:ea typeface="+mn-ea"/>
        <a:cs typeface="+mn-cs"/>
        <a:sym typeface="Helvetica"/>
      </a:defRPr>
    </a:lvl4pPr>
    <a:lvl5pPr indent="914400" defTabSz="457200">
      <a:defRPr sz="1200">
        <a:latin typeface="+mn-lt"/>
        <a:ea typeface="+mn-ea"/>
        <a:cs typeface="+mn-cs"/>
        <a:sym typeface="Helvetica"/>
      </a:defRPr>
    </a:lvl5pPr>
    <a:lvl6pPr indent="1143000" defTabSz="457200">
      <a:defRPr sz="1200">
        <a:latin typeface="+mn-lt"/>
        <a:ea typeface="+mn-ea"/>
        <a:cs typeface="+mn-cs"/>
        <a:sym typeface="Helvetica"/>
      </a:defRPr>
    </a:lvl6pPr>
    <a:lvl7pPr indent="1371600" defTabSz="457200">
      <a:defRPr sz="1200">
        <a:latin typeface="+mn-lt"/>
        <a:ea typeface="+mn-ea"/>
        <a:cs typeface="+mn-cs"/>
        <a:sym typeface="Helvetica"/>
      </a:defRPr>
    </a:lvl7pPr>
    <a:lvl8pPr indent="1600200" defTabSz="457200">
      <a:defRPr sz="1200">
        <a:latin typeface="+mn-lt"/>
        <a:ea typeface="+mn-ea"/>
        <a:cs typeface="+mn-cs"/>
        <a:sym typeface="Helvetica"/>
      </a:defRPr>
    </a:lvl8pPr>
    <a:lvl9pPr indent="1828800" defTabSz="457200">
      <a:defRPr sz="1200"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/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/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43" autoAdjust="0"/>
    <p:restoredTop sz="94660"/>
  </p:normalViewPr>
  <p:slideViewPr>
    <p:cSldViewPr snapToGrid="0">
      <p:cViewPr varScale="1">
        <p:scale>
          <a:sx n="65" d="100"/>
          <a:sy n="65" d="100"/>
        </p:scale>
        <p:origin x="1568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6" name="Shape 3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61839760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Lund_University" TargetMode="External"/><Relationship Id="rId3" Type="http://schemas.openxmlformats.org/officeDocument/2006/relationships/hyperlink" Target="http://www.uu.se/en/about-uu/history/summary/" TargetMode="External"/><Relationship Id="rId7" Type="http://schemas.openxmlformats.org/officeDocument/2006/relationships/hyperlink" Target="http://en.wikipedia.org/wiki/Student_nation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Student_cap" TargetMode="External"/><Relationship Id="rId5" Type="http://schemas.openxmlformats.org/officeDocument/2006/relationships/hyperlink" Target="http://en.wikipedia.org/wiki/Historiography" TargetMode="External"/><Relationship Id="rId4" Type="http://schemas.openxmlformats.org/officeDocument/2006/relationships/hyperlink" Target="http://en.wikipedia.org/wiki/Swedish_Empire" TargetMode="External"/><Relationship Id="rId9" Type="http://schemas.openxmlformats.org/officeDocument/2006/relationships/hyperlink" Target="http://en.wikipedia.org/wiki/University_of_Helsinki" TargetMode="Externa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Lund_University" TargetMode="External"/><Relationship Id="rId3" Type="http://schemas.openxmlformats.org/officeDocument/2006/relationships/hyperlink" Target="http://www.uu.se/en/about-uu/history/summary/" TargetMode="External"/><Relationship Id="rId7" Type="http://schemas.openxmlformats.org/officeDocument/2006/relationships/hyperlink" Target="http://en.wikipedia.org/wiki/Student_nation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Student_cap" TargetMode="External"/><Relationship Id="rId5" Type="http://schemas.openxmlformats.org/officeDocument/2006/relationships/hyperlink" Target="http://en.wikipedia.org/wiki/Historiography" TargetMode="External"/><Relationship Id="rId4" Type="http://schemas.openxmlformats.org/officeDocument/2006/relationships/hyperlink" Target="http://en.wikipedia.org/wiki/Swedish_Empire" TargetMode="External"/><Relationship Id="rId9" Type="http://schemas.openxmlformats.org/officeDocument/2006/relationships/hyperlink" Target="http://en.wikipedia.org/wiki/University_of_Helsinki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9pPr>
          </a:lstStyle>
          <a:p>
            <a:fld id="{95AC20B2-FBEA-4932-AED0-FFAC46FD219E}" type="slidenum">
              <a:rPr lang="sv-SE" sz="1200" smtClean="0">
                <a:latin typeface="Arial" charset="0"/>
              </a:rPr>
              <a:pPr/>
              <a:t>1</a:t>
            </a:fld>
            <a:endParaRPr lang="sv-SE" sz="1200" smtClean="0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2336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1E7C9D8-FA62-45CA-9551-DDDF2B8CAF03}" type="slidenum">
              <a:rPr lang="sv-SE" altLang="sv-SE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sv-SE" altLang="sv-SE" smtClean="0">
              <a:latin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sv-SE" smtClean="0"/>
              <a:t>Uppsala University is the oldest Nordic university – </a:t>
            </a:r>
            <a:r>
              <a:rPr lang="en-US" altLang="sv-SE" smtClean="0">
                <a:hlinkClick r:id="rId3"/>
              </a:rPr>
              <a:t>founded in 1477</a:t>
            </a:r>
            <a:r>
              <a:rPr lang="en-US" altLang="sv-SE" smtClean="0"/>
              <a:t>. It ranks among the best universities in Northern Europe and top 100 in the world.</a:t>
            </a:r>
          </a:p>
          <a:p>
            <a:pPr eaLnBrk="1" hangingPunct="1">
              <a:spcBef>
                <a:spcPct val="0"/>
              </a:spcBef>
            </a:pPr>
            <a:endParaRPr lang="en-US" altLang="sv-SE" smtClean="0"/>
          </a:p>
          <a:p>
            <a:pPr eaLnBrk="1" hangingPunct="1">
              <a:spcBef>
                <a:spcPct val="0"/>
              </a:spcBef>
            </a:pPr>
            <a:r>
              <a:rPr lang="en-US" altLang="sv-SE" smtClean="0"/>
              <a:t>Archbishop Jakob Ulvsson was the initator behind its establishment. In the beginning, education consisted primarily of lectures in philosophy, law and theology; there was no teaching in natural sciences or engineering.</a:t>
            </a:r>
          </a:p>
          <a:p>
            <a:pPr eaLnBrk="1" hangingPunct="1">
              <a:spcBef>
                <a:spcPct val="0"/>
              </a:spcBef>
            </a:pPr>
            <a:endParaRPr lang="en-US" altLang="sv-SE" smtClean="0"/>
          </a:p>
          <a:p>
            <a:pPr eaLnBrk="1" hangingPunct="1">
              <a:spcBef>
                <a:spcPct val="0"/>
              </a:spcBef>
            </a:pPr>
            <a:r>
              <a:rPr lang="en-US" altLang="sv-SE" smtClean="0"/>
              <a:t>The university rose to significance during the rise of </a:t>
            </a:r>
            <a:r>
              <a:rPr lang="en-US" altLang="sv-SE" smtClean="0">
                <a:hlinkClick r:id="rId4" tooltip="Swedish Empire"/>
              </a:rPr>
              <a:t>Sweden as a great power</a:t>
            </a:r>
            <a:r>
              <a:rPr lang="en-US" altLang="sv-SE" smtClean="0"/>
              <a:t> at the end of the 16th century. Uppsala also has an important historical place in Swedish national culture, identity and for the Swedish establishment: in </a:t>
            </a:r>
            <a:r>
              <a:rPr lang="en-US" altLang="sv-SE" smtClean="0">
                <a:hlinkClick r:id="rId5" tooltip="Historiography"/>
              </a:rPr>
              <a:t>historiography</a:t>
            </a:r>
            <a:r>
              <a:rPr lang="en-US" altLang="sv-SE" smtClean="0"/>
              <a:t>, literature, politics, and music. Many aspects of Swedish academic culture in general, such as the white </a:t>
            </a:r>
            <a:r>
              <a:rPr lang="en-US" altLang="sv-SE" smtClean="0">
                <a:hlinkClick r:id="rId6" tooltip="Student cap"/>
              </a:rPr>
              <a:t>student cap</a:t>
            </a:r>
            <a:r>
              <a:rPr lang="en-US" altLang="sv-SE" smtClean="0"/>
              <a:t>, originated in Uppsala. It shares some peculiarities, such as the </a:t>
            </a:r>
            <a:r>
              <a:rPr lang="en-US" altLang="sv-SE" smtClean="0">
                <a:hlinkClick r:id="rId7" tooltip="Student nation"/>
              </a:rPr>
              <a:t>student nation</a:t>
            </a:r>
            <a:r>
              <a:rPr lang="en-US" altLang="sv-SE" smtClean="0"/>
              <a:t> system, with </a:t>
            </a:r>
            <a:r>
              <a:rPr lang="en-US" altLang="sv-SE" smtClean="0">
                <a:hlinkClick r:id="rId8" tooltip="Lund University"/>
              </a:rPr>
              <a:t>Lund University</a:t>
            </a:r>
            <a:r>
              <a:rPr lang="en-US" altLang="sv-SE" smtClean="0"/>
              <a:t> and the </a:t>
            </a:r>
            <a:r>
              <a:rPr lang="en-US" altLang="sv-SE" smtClean="0">
                <a:hlinkClick r:id="rId9" tooltip="University of Helsinki"/>
              </a:rPr>
              <a:t>University of Helsinki</a:t>
            </a:r>
            <a:r>
              <a:rPr lang="en-US" altLang="sv-SE" smtClean="0"/>
              <a:t>.</a:t>
            </a:r>
          </a:p>
          <a:p>
            <a:pPr eaLnBrk="1" hangingPunct="1">
              <a:spcBef>
                <a:spcPct val="0"/>
              </a:spcBef>
            </a:pPr>
            <a:endParaRPr lang="en-US" altLang="sv-SE" smtClean="0"/>
          </a:p>
          <a:p>
            <a:pPr eaLnBrk="1" hangingPunct="1">
              <a:spcBef>
                <a:spcPct val="0"/>
              </a:spcBef>
            </a:pPr>
            <a:r>
              <a:rPr lang="en-US" altLang="sv-SE" smtClean="0"/>
              <a:t>Sen kan man säga något om att det här är sommar/vår för att anspela på nästa bild.</a:t>
            </a:r>
          </a:p>
          <a:p>
            <a:pPr eaLnBrk="1" hangingPunct="1">
              <a:spcBef>
                <a:spcPct val="0"/>
              </a:spcBef>
            </a:pPr>
            <a:endParaRPr lang="en-US" altLang="sv-SE" smtClean="0"/>
          </a:p>
        </p:txBody>
      </p:sp>
      <p:sp>
        <p:nvSpPr>
          <p:cNvPr id="27653" name="Platshållare för datum 1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C2B53E0-E5D9-42CE-A4F5-5B3006A90A51}" type="datetime1">
              <a:rPr lang="sv-SE" altLang="sv-SE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2020-09-29</a:t>
            </a:fld>
            <a:endParaRPr lang="sv-SE" altLang="sv-SE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213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1E7C9D8-FA62-45CA-9551-DDDF2B8CAF03}" type="slidenum">
              <a:rPr lang="sv-SE" altLang="sv-SE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sv-SE" altLang="sv-SE" smtClean="0">
              <a:latin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sv-SE" smtClean="0"/>
              <a:t>Uppsala University is the oldest Nordic university – </a:t>
            </a:r>
            <a:r>
              <a:rPr lang="en-US" altLang="sv-SE" smtClean="0">
                <a:hlinkClick r:id="rId3"/>
              </a:rPr>
              <a:t>founded in 1477</a:t>
            </a:r>
            <a:r>
              <a:rPr lang="en-US" altLang="sv-SE" smtClean="0"/>
              <a:t>. It ranks among the best universities in Northern Europe and top 100 in the world.</a:t>
            </a:r>
          </a:p>
          <a:p>
            <a:pPr eaLnBrk="1" hangingPunct="1">
              <a:spcBef>
                <a:spcPct val="0"/>
              </a:spcBef>
            </a:pPr>
            <a:endParaRPr lang="en-US" altLang="sv-SE" smtClean="0"/>
          </a:p>
          <a:p>
            <a:pPr eaLnBrk="1" hangingPunct="1">
              <a:spcBef>
                <a:spcPct val="0"/>
              </a:spcBef>
            </a:pPr>
            <a:r>
              <a:rPr lang="en-US" altLang="sv-SE" smtClean="0"/>
              <a:t>Archbishop Jakob Ulvsson was the initator behind its establishment. In the beginning, education consisted primarily of lectures in philosophy, law and theology; there was no teaching in natural sciences or engineering.</a:t>
            </a:r>
          </a:p>
          <a:p>
            <a:pPr eaLnBrk="1" hangingPunct="1">
              <a:spcBef>
                <a:spcPct val="0"/>
              </a:spcBef>
            </a:pPr>
            <a:endParaRPr lang="en-US" altLang="sv-SE" smtClean="0"/>
          </a:p>
          <a:p>
            <a:pPr eaLnBrk="1" hangingPunct="1">
              <a:spcBef>
                <a:spcPct val="0"/>
              </a:spcBef>
            </a:pPr>
            <a:r>
              <a:rPr lang="en-US" altLang="sv-SE" smtClean="0"/>
              <a:t>The university rose to significance during the rise of </a:t>
            </a:r>
            <a:r>
              <a:rPr lang="en-US" altLang="sv-SE" smtClean="0">
                <a:hlinkClick r:id="rId4" tooltip="Swedish Empire"/>
              </a:rPr>
              <a:t>Sweden as a great power</a:t>
            </a:r>
            <a:r>
              <a:rPr lang="en-US" altLang="sv-SE" smtClean="0"/>
              <a:t> at the end of the 16th century. Uppsala also has an important historical place in Swedish national culture, identity and for the Swedish establishment: in </a:t>
            </a:r>
            <a:r>
              <a:rPr lang="en-US" altLang="sv-SE" smtClean="0">
                <a:hlinkClick r:id="rId5" tooltip="Historiography"/>
              </a:rPr>
              <a:t>historiography</a:t>
            </a:r>
            <a:r>
              <a:rPr lang="en-US" altLang="sv-SE" smtClean="0"/>
              <a:t>, literature, politics, and music. Many aspects of Swedish academic culture in general, such as the white </a:t>
            </a:r>
            <a:r>
              <a:rPr lang="en-US" altLang="sv-SE" smtClean="0">
                <a:hlinkClick r:id="rId6" tooltip="Student cap"/>
              </a:rPr>
              <a:t>student cap</a:t>
            </a:r>
            <a:r>
              <a:rPr lang="en-US" altLang="sv-SE" smtClean="0"/>
              <a:t>, originated in Uppsala. It shares some peculiarities, such as the </a:t>
            </a:r>
            <a:r>
              <a:rPr lang="en-US" altLang="sv-SE" smtClean="0">
                <a:hlinkClick r:id="rId7" tooltip="Student nation"/>
              </a:rPr>
              <a:t>student nation</a:t>
            </a:r>
            <a:r>
              <a:rPr lang="en-US" altLang="sv-SE" smtClean="0"/>
              <a:t> system, with </a:t>
            </a:r>
            <a:r>
              <a:rPr lang="en-US" altLang="sv-SE" smtClean="0">
                <a:hlinkClick r:id="rId8" tooltip="Lund University"/>
              </a:rPr>
              <a:t>Lund University</a:t>
            </a:r>
            <a:r>
              <a:rPr lang="en-US" altLang="sv-SE" smtClean="0"/>
              <a:t> and the </a:t>
            </a:r>
            <a:r>
              <a:rPr lang="en-US" altLang="sv-SE" smtClean="0">
                <a:hlinkClick r:id="rId9" tooltip="University of Helsinki"/>
              </a:rPr>
              <a:t>University of Helsinki</a:t>
            </a:r>
            <a:r>
              <a:rPr lang="en-US" altLang="sv-SE" smtClean="0"/>
              <a:t>.</a:t>
            </a:r>
          </a:p>
          <a:p>
            <a:pPr eaLnBrk="1" hangingPunct="1">
              <a:spcBef>
                <a:spcPct val="0"/>
              </a:spcBef>
            </a:pPr>
            <a:endParaRPr lang="en-US" altLang="sv-SE" smtClean="0"/>
          </a:p>
          <a:p>
            <a:pPr eaLnBrk="1" hangingPunct="1">
              <a:spcBef>
                <a:spcPct val="0"/>
              </a:spcBef>
            </a:pPr>
            <a:r>
              <a:rPr lang="en-US" altLang="sv-SE" smtClean="0"/>
              <a:t>Sen kan man säga något om att det här är sommar/vår för att anspela på nästa bild.</a:t>
            </a:r>
          </a:p>
          <a:p>
            <a:pPr eaLnBrk="1" hangingPunct="1">
              <a:spcBef>
                <a:spcPct val="0"/>
              </a:spcBef>
            </a:pPr>
            <a:endParaRPr lang="en-US" altLang="sv-SE" smtClean="0"/>
          </a:p>
        </p:txBody>
      </p:sp>
      <p:sp>
        <p:nvSpPr>
          <p:cNvPr id="27653" name="Platshållare för datum 1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C2B53E0-E5D9-42CE-A4F5-5B3006A90A51}" type="datetime1">
              <a:rPr lang="sv-SE" altLang="sv-SE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2020-09-29</a:t>
            </a:fld>
            <a:endParaRPr lang="sv-SE" altLang="sv-SE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988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9pPr>
          </a:lstStyle>
          <a:p>
            <a:fld id="{95AC20B2-FBEA-4932-AED0-FFAC46FD219E}" type="slidenum">
              <a:rPr lang="sv-SE" sz="1200" smtClean="0">
                <a:latin typeface="Arial" charset="0"/>
              </a:rPr>
              <a:pPr/>
              <a:t>20</a:t>
            </a:fld>
            <a:endParaRPr lang="sv-SE" sz="1200" smtClean="0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9048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3600">
                <a:uFill>
                  <a:solidFill/>
                </a:uFill>
              </a:rPr>
              <a:t>Titeltext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Brödtext nivå ett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Brödtext nivå två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Brödtext nivå tre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Brödtext nivå fyra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Brödtext nivå fem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68F9D615-C211-4AF9-A5D9-E56DDC67CC66}" type="datetimeFigureOut">
              <a:rPr lang="sv-SE" smtClean="0"/>
              <a:t>2020-09-29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C9794D38-6CF1-4EAE-A6C4-4F379CD66EA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4201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79712" y="485800"/>
            <a:ext cx="6707088" cy="1143000"/>
          </a:xfrm>
        </p:spPr>
        <p:txBody>
          <a:bodyPr>
            <a:normAutofit/>
          </a:bodyPr>
          <a:lstStyle>
            <a:lvl1pPr algn="r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400">
                <a:latin typeface="Arial" pitchFamily="34" charset="0"/>
                <a:cs typeface="Arial" pitchFamily="34" charset="0"/>
              </a:defRPr>
            </a:lvl4pPr>
            <a:lvl5pPr>
              <a:defRPr sz="2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5AE9E-B30A-4512-B726-A09A5654412D}" type="datetime1">
              <a:rPr lang="sv-SE"/>
              <a:pPr>
                <a:defRPr/>
              </a:pPr>
              <a:t>2020-09-29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05794-AB4B-437B-93E4-D0E81E82F0F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487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07704" y="485800"/>
            <a:ext cx="6779096" cy="1143000"/>
          </a:xfrm>
        </p:spPr>
        <p:txBody>
          <a:bodyPr>
            <a:normAutofit/>
          </a:bodyPr>
          <a:lstStyle>
            <a:lvl1pPr algn="r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400">
                <a:latin typeface="Arial" pitchFamily="34" charset="0"/>
                <a:cs typeface="Arial" pitchFamily="34" charset="0"/>
              </a:defRPr>
            </a:lvl4pPr>
            <a:lvl5pPr>
              <a:defRPr sz="2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400">
                <a:latin typeface="Arial" pitchFamily="34" charset="0"/>
                <a:cs typeface="Arial" pitchFamily="34" charset="0"/>
              </a:defRPr>
            </a:lvl4pPr>
            <a:lvl5pPr>
              <a:defRPr sz="2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CCB8C-C3A2-4AC3-8DEE-C50ED7B95E70}" type="datetime1">
              <a:rPr lang="sv-SE"/>
              <a:pPr>
                <a:defRPr/>
              </a:pPr>
              <a:t>2020-09-29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185FA-D78D-46E7-805E-CDB8FD749DC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0329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1979711" y="485799"/>
            <a:ext cx="6707089" cy="1143001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 lvl="0">
              <a:defRPr sz="1800">
                <a:uFillTx/>
              </a:defRPr>
            </a:pPr>
            <a:r>
              <a:rPr sz="3600">
                <a:uFill>
                  <a:solidFill/>
                </a:uFill>
              </a:rPr>
              <a:t>Titeltext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245110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sz="1800" b="0" cap="none">
                <a:uFillTx/>
              </a:defRPr>
            </a:pPr>
            <a:r>
              <a:rPr sz="4000" b="1" cap="all">
                <a:uFill>
                  <a:solidFill/>
                </a:uFill>
              </a:rPr>
              <a:t>Titeltext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722312" y="1192213"/>
            <a:ext cx="7772401" cy="32146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Brödtext nivå ett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Brödtext nivå två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Brödtext nivå tre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Brödtext nivå fyra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Brödtext nivå fem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1907703" y="485799"/>
            <a:ext cx="6779097" cy="1143001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 lvl="0">
              <a:defRPr sz="1800">
                <a:uFillTx/>
              </a:defRPr>
            </a:pPr>
            <a:r>
              <a:rPr sz="3600">
                <a:uFill>
                  <a:solidFill/>
                </a:uFill>
              </a:rPr>
              <a:t>Titeltext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1979711" y="468023"/>
            <a:ext cx="6707089" cy="117855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3600">
                <a:uFill>
                  <a:solidFill/>
                </a:uFill>
              </a:rPr>
              <a:t>Titeltext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xfrm>
            <a:off x="457200" y="1646576"/>
            <a:ext cx="4040188" cy="70230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/>
            </a:lvl1pPr>
            <a:lvl2pPr marL="0" indent="457200">
              <a:buSzTx/>
              <a:buFontTx/>
              <a:buNone/>
              <a:defRPr b="1"/>
            </a:lvl2pPr>
            <a:lvl3pPr marL="0" indent="914400">
              <a:buSzTx/>
              <a:buFontTx/>
              <a:buNone/>
              <a:defRPr b="1"/>
            </a:lvl3pPr>
            <a:lvl4pPr marL="0" indent="1371600">
              <a:buSzTx/>
              <a:buFontTx/>
              <a:buNone/>
              <a:defRPr b="1"/>
            </a:lvl4pPr>
            <a:lvl5pPr marL="0" indent="1828800">
              <a:buSzTx/>
              <a:buFontTx/>
              <a:buNone/>
              <a:defRPr b="1"/>
            </a:lvl5pPr>
          </a:lstStyle>
          <a:p>
            <a:pPr lvl="0">
              <a:defRPr sz="1800" b="0">
                <a:uFillTx/>
              </a:defRPr>
            </a:pPr>
            <a:r>
              <a:rPr sz="2400" b="1">
                <a:uFill>
                  <a:solidFill/>
                </a:uFill>
              </a:rPr>
              <a:t>Brödtext nivå ett</a:t>
            </a:r>
          </a:p>
          <a:p>
            <a:pPr lvl="1">
              <a:defRPr sz="1800" b="0">
                <a:uFillTx/>
              </a:defRPr>
            </a:pPr>
            <a:r>
              <a:rPr sz="2400" b="1">
                <a:uFill>
                  <a:solidFill/>
                </a:uFill>
              </a:rPr>
              <a:t>Brödtext nivå två</a:t>
            </a:r>
          </a:p>
          <a:p>
            <a:pPr lvl="2">
              <a:defRPr sz="1800" b="0">
                <a:uFillTx/>
              </a:defRPr>
            </a:pPr>
            <a:r>
              <a:rPr sz="2400" b="1">
                <a:uFill>
                  <a:solidFill/>
                </a:uFill>
              </a:rPr>
              <a:t>Brödtext nivå tre</a:t>
            </a:r>
          </a:p>
          <a:p>
            <a:pPr lvl="3">
              <a:defRPr sz="1800" b="0">
                <a:uFillTx/>
              </a:defRPr>
            </a:pPr>
            <a:r>
              <a:rPr sz="2400" b="1">
                <a:uFill>
                  <a:solidFill/>
                </a:uFill>
              </a:rPr>
              <a:t>Brödtext nivå fyra</a:t>
            </a:r>
          </a:p>
          <a:p>
            <a:pPr lvl="4">
              <a:defRPr sz="1800" b="0">
                <a:uFillTx/>
              </a:defRPr>
            </a:pPr>
            <a:r>
              <a:rPr sz="2400" b="1">
                <a:uFill>
                  <a:solidFill/>
                </a:uFill>
              </a:rPr>
              <a:t>Brödtext nivå fem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457200" y="1618256"/>
            <a:ext cx="3008314" cy="523974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Brödtext nivå ett</a:t>
            </a:r>
          </a:p>
          <a:p>
            <a:pPr lvl="1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Brödtext nivå två</a:t>
            </a:r>
          </a:p>
          <a:p>
            <a:pPr lvl="2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Brödtext nivå tre</a:t>
            </a:r>
          </a:p>
          <a:p>
            <a:pPr lvl="3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Brödtext nivå fyra</a:t>
            </a:r>
          </a:p>
          <a:p>
            <a:pPr lvl="4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Brödtext nivå fem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1792288" y="3086100"/>
            <a:ext cx="5486401" cy="22812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>
                <a:uFillTx/>
              </a:defRPr>
            </a:pPr>
            <a:r>
              <a:rPr sz="2000" b="1">
                <a:uFill>
                  <a:solidFill/>
                </a:uFill>
              </a:rPr>
              <a:t>Titeltext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1" cy="14906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Brödtext nivå ett</a:t>
            </a:r>
          </a:p>
          <a:p>
            <a:pPr lvl="1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Brödtext nivå två</a:t>
            </a:r>
          </a:p>
          <a:p>
            <a:pPr lvl="2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Brödtext nivå tre</a:t>
            </a:r>
          </a:p>
          <a:p>
            <a:pPr lvl="3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Brödtext nivå fyra</a:t>
            </a:r>
          </a:p>
          <a:p>
            <a:pPr lvl="4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Brödtext nivå fem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3600">
                <a:uFill>
                  <a:solidFill/>
                </a:uFill>
              </a:rPr>
              <a:t>Titeltext</a:t>
            </a:r>
          </a:p>
        </p:txBody>
      </p:sp>
      <p:sp>
        <p:nvSpPr>
          <p:cNvPr id="28" name="Shape 2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Brödtext nivå ett</a:t>
            </a:r>
          </a:p>
          <a:p>
            <a:pPr lvl="1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Brödtext nivå två</a:t>
            </a:r>
          </a:p>
          <a:p>
            <a:pPr lvl="2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Brödtext nivå tre</a:t>
            </a:r>
          </a:p>
          <a:p>
            <a:pPr lvl="3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Brödtext nivå fyra</a:t>
            </a:r>
          </a:p>
          <a:p>
            <a:pPr lvl="4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Brödtext nivå fem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3600">
                <a:uFill>
                  <a:solidFill/>
                </a:uFill>
              </a:rPr>
              <a:t>Titeltext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2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Brödtext nivå ett</a:t>
            </a:r>
          </a:p>
          <a:p>
            <a:pPr lvl="1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Brödtext nivå två</a:t>
            </a:r>
          </a:p>
          <a:p>
            <a:pPr lvl="2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Brödtext nivå tre</a:t>
            </a:r>
          </a:p>
          <a:p>
            <a:pPr lvl="3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Brödtext nivå fyra</a:t>
            </a:r>
          </a:p>
          <a:p>
            <a:pPr lvl="4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Brödtext nivå fem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g"/>
          <p:cNvPicPr/>
          <p:nvPr/>
        </p:nvPicPr>
        <p:blipFill>
          <a:blip r:embed="rId14">
            <a:extLst/>
          </a:blip>
          <a:srcRect l="2857" r="2856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2051719" y="92076"/>
            <a:ext cx="6635081" cy="15081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lvl="0">
              <a:defRPr sz="1800">
                <a:uFillTx/>
              </a:defRPr>
            </a:pPr>
            <a:r>
              <a:rPr sz="3600">
                <a:uFill>
                  <a:solidFill/>
                </a:uFill>
              </a:rPr>
              <a:t>Titeltext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457200" y="1600199"/>
            <a:ext cx="8229600" cy="5257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Brödtext nivå ett</a:t>
            </a:r>
          </a:p>
          <a:p>
            <a:pPr lvl="1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Brödtext nivå två</a:t>
            </a:r>
          </a:p>
          <a:p>
            <a:pPr lvl="2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Brödtext nivå tre</a:t>
            </a:r>
          </a:p>
          <a:p>
            <a:pPr lvl="3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Brödtext nivå fyra</a:t>
            </a:r>
          </a:p>
          <a:p>
            <a:pPr lvl="4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Brödtext nivå fem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61" r:id="rId10"/>
    <p:sldLayoutId id="2147483662" r:id="rId11"/>
    <p:sldLayoutId id="2147483663" r:id="rId12"/>
  </p:sldLayoutIdLst>
  <p:transition spd="med"/>
  <p:txStyles>
    <p:titleStyle>
      <a:lvl1pPr algn="ctr">
        <a:defRPr sz="3600">
          <a:uFill>
            <a:solidFill/>
          </a:uFill>
          <a:latin typeface="Arial"/>
          <a:ea typeface="Arial"/>
          <a:cs typeface="Arial"/>
          <a:sym typeface="Arial"/>
        </a:defRPr>
      </a:lvl1pPr>
      <a:lvl2pPr algn="ctr">
        <a:defRPr sz="3600">
          <a:uFill>
            <a:solidFill/>
          </a:uFill>
          <a:latin typeface="Arial"/>
          <a:ea typeface="Arial"/>
          <a:cs typeface="Arial"/>
          <a:sym typeface="Arial"/>
        </a:defRPr>
      </a:lvl2pPr>
      <a:lvl3pPr algn="ctr">
        <a:defRPr sz="3600">
          <a:uFill>
            <a:solidFill/>
          </a:uFill>
          <a:latin typeface="Arial"/>
          <a:ea typeface="Arial"/>
          <a:cs typeface="Arial"/>
          <a:sym typeface="Arial"/>
        </a:defRPr>
      </a:lvl3pPr>
      <a:lvl4pPr algn="ctr">
        <a:defRPr sz="3600">
          <a:uFill>
            <a:solidFill/>
          </a:uFill>
          <a:latin typeface="Arial"/>
          <a:ea typeface="Arial"/>
          <a:cs typeface="Arial"/>
          <a:sym typeface="Arial"/>
        </a:defRPr>
      </a:lvl4pPr>
      <a:lvl5pPr algn="ctr">
        <a:defRPr sz="3600">
          <a:uFill>
            <a:solidFill/>
          </a:uFill>
          <a:latin typeface="Arial"/>
          <a:ea typeface="Arial"/>
          <a:cs typeface="Arial"/>
          <a:sym typeface="Arial"/>
        </a:defRPr>
      </a:lvl5pPr>
      <a:lvl6pPr algn="ctr">
        <a:defRPr sz="3600">
          <a:uFill>
            <a:solidFill/>
          </a:uFill>
          <a:latin typeface="Arial"/>
          <a:ea typeface="Arial"/>
          <a:cs typeface="Arial"/>
          <a:sym typeface="Arial"/>
        </a:defRPr>
      </a:lvl6pPr>
      <a:lvl7pPr algn="ctr">
        <a:defRPr sz="3600">
          <a:uFill>
            <a:solidFill/>
          </a:uFill>
          <a:latin typeface="Arial"/>
          <a:ea typeface="Arial"/>
          <a:cs typeface="Arial"/>
          <a:sym typeface="Arial"/>
        </a:defRPr>
      </a:lvl7pPr>
      <a:lvl8pPr algn="ctr">
        <a:defRPr sz="3600">
          <a:uFill>
            <a:solidFill/>
          </a:uFill>
          <a:latin typeface="Arial"/>
          <a:ea typeface="Arial"/>
          <a:cs typeface="Arial"/>
          <a:sym typeface="Arial"/>
        </a:defRPr>
      </a:lvl8pPr>
      <a:lvl9pPr algn="ctr">
        <a:defRPr sz="3600">
          <a:uFill>
            <a:solidFill/>
          </a:uFill>
          <a:latin typeface="Arial"/>
          <a:ea typeface="Arial"/>
          <a:cs typeface="Arial"/>
          <a:sym typeface="Arial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uFill>
            <a:solidFill/>
          </a:uFill>
          <a:latin typeface="Arial"/>
          <a:ea typeface="Arial"/>
          <a:cs typeface="Arial"/>
          <a:sym typeface="Arial"/>
        </a:defRPr>
      </a:lvl1pPr>
      <a:lvl2pPr marL="742950" indent="-285750">
        <a:spcBef>
          <a:spcPts val="500"/>
        </a:spcBef>
        <a:buSzPct val="100000"/>
        <a:buFont typeface="Arial"/>
        <a:buChar char="–"/>
        <a:defRPr sz="2400">
          <a:uFill>
            <a:solidFill/>
          </a:uFill>
          <a:latin typeface="Arial"/>
          <a:ea typeface="Arial"/>
          <a:cs typeface="Arial"/>
          <a:sym typeface="Arial"/>
        </a:defRPr>
      </a:lvl2pPr>
      <a:lvl3pPr marL="1143000" indent="-228600">
        <a:spcBef>
          <a:spcPts val="500"/>
        </a:spcBef>
        <a:buSzPct val="100000"/>
        <a:buFont typeface="Arial"/>
        <a:buChar char="•"/>
        <a:defRPr sz="2400">
          <a:uFill>
            <a:solidFill/>
          </a:uFill>
          <a:latin typeface="Arial"/>
          <a:ea typeface="Arial"/>
          <a:cs typeface="Arial"/>
          <a:sym typeface="Arial"/>
        </a:defRPr>
      </a:lvl3pPr>
      <a:lvl4pPr marL="1600200" indent="-228600">
        <a:spcBef>
          <a:spcPts val="500"/>
        </a:spcBef>
        <a:buSzPct val="100000"/>
        <a:buFont typeface="Arial"/>
        <a:buChar char="–"/>
        <a:defRPr sz="2400">
          <a:uFill>
            <a:solidFill/>
          </a:uFill>
          <a:latin typeface="Arial"/>
          <a:ea typeface="Arial"/>
          <a:cs typeface="Arial"/>
          <a:sym typeface="Arial"/>
        </a:defRPr>
      </a:lvl4pPr>
      <a:lvl5pPr marL="2057400" indent="-228600">
        <a:spcBef>
          <a:spcPts val="500"/>
        </a:spcBef>
        <a:buSzPct val="100000"/>
        <a:buFont typeface="Arial"/>
        <a:buChar char="»"/>
        <a:defRPr sz="2400">
          <a:uFill>
            <a:solidFill/>
          </a:uFill>
          <a:latin typeface="Arial"/>
          <a:ea typeface="Arial"/>
          <a:cs typeface="Arial"/>
          <a:sym typeface="Arial"/>
        </a:defRPr>
      </a:lvl5pPr>
      <a:lvl6pPr marL="2560320" indent="-274320">
        <a:spcBef>
          <a:spcPts val="500"/>
        </a:spcBef>
        <a:buSzPct val="100000"/>
        <a:buFont typeface="Arial"/>
        <a:buChar char="•"/>
        <a:defRPr sz="2400">
          <a:uFill>
            <a:solidFill/>
          </a:uFill>
          <a:latin typeface="Arial"/>
          <a:ea typeface="Arial"/>
          <a:cs typeface="Arial"/>
          <a:sym typeface="Arial"/>
        </a:defRPr>
      </a:lvl6pPr>
      <a:lvl7pPr marL="3017520" indent="-274320">
        <a:spcBef>
          <a:spcPts val="500"/>
        </a:spcBef>
        <a:buSzPct val="100000"/>
        <a:buFont typeface="Arial"/>
        <a:buChar char="•"/>
        <a:defRPr sz="2400">
          <a:uFill>
            <a:solidFill/>
          </a:uFill>
          <a:latin typeface="Arial"/>
          <a:ea typeface="Arial"/>
          <a:cs typeface="Arial"/>
          <a:sym typeface="Arial"/>
        </a:defRPr>
      </a:lvl7pPr>
      <a:lvl8pPr marL="3474720" indent="-274320">
        <a:spcBef>
          <a:spcPts val="500"/>
        </a:spcBef>
        <a:buSzPct val="100000"/>
        <a:buFont typeface="Arial"/>
        <a:buChar char="•"/>
        <a:defRPr sz="2400">
          <a:uFill>
            <a:solidFill/>
          </a:uFill>
          <a:latin typeface="Arial"/>
          <a:ea typeface="Arial"/>
          <a:cs typeface="Arial"/>
          <a:sym typeface="Arial"/>
        </a:defRPr>
      </a:lvl8pPr>
      <a:lvl9pPr marL="3931920" indent="-274320">
        <a:spcBef>
          <a:spcPts val="500"/>
        </a:spcBef>
        <a:buSzPct val="100000"/>
        <a:buFont typeface="Arial"/>
        <a:buChar char="•"/>
        <a:defRPr sz="2400">
          <a:uFill>
            <a:solidFill/>
          </a:uFill>
          <a:latin typeface="Arial"/>
          <a:ea typeface="Arial"/>
          <a:cs typeface="Arial"/>
          <a:sym typeface="Arial"/>
        </a:defRPr>
      </a:lvl9pPr>
    </p:bodyStyle>
    <p:otherStyle>
      <a:lvl1pPr algn="r">
        <a:defRPr sz="1200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Arial"/>
        </a:defRPr>
      </a:lvl1pPr>
      <a:lvl2pPr indent="457200" algn="r">
        <a:defRPr sz="1200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Arial"/>
        </a:defRPr>
      </a:lvl2pPr>
      <a:lvl3pPr indent="914400" algn="r">
        <a:defRPr sz="1200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Arial"/>
        </a:defRPr>
      </a:lvl3pPr>
      <a:lvl4pPr indent="1371600" algn="r">
        <a:defRPr sz="1200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Arial"/>
        </a:defRPr>
      </a:lvl4pPr>
      <a:lvl5pPr indent="1828800" algn="r">
        <a:defRPr sz="1200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Arial"/>
        </a:defRPr>
      </a:lvl5pPr>
      <a:lvl6pPr indent="2286000" algn="r">
        <a:defRPr sz="1200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Arial"/>
        </a:defRPr>
      </a:lvl6pPr>
      <a:lvl7pPr indent="2743200" algn="r">
        <a:defRPr sz="1200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Arial"/>
        </a:defRPr>
      </a:lvl7pPr>
      <a:lvl8pPr indent="3200400" algn="r">
        <a:defRPr sz="1200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Arial"/>
        </a:defRPr>
      </a:lvl8pPr>
      <a:lvl9pPr indent="3657600" algn="r">
        <a:defRPr sz="1200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iversityadmissions.se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695703" y="1618945"/>
            <a:ext cx="828092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sv-SE" altLang="sv-SE" sz="4800" dirty="0" smtClean="0">
                <a:solidFill>
                  <a:schemeClr val="bg1">
                    <a:lumMod val="50000"/>
                  </a:schemeClr>
                </a:solidFill>
                <a:latin typeface="Gill Sans Alt One Book" panose="020B0502020104020203" pitchFamily="34" charset="0"/>
              </a:rPr>
              <a:t>International student </a:t>
            </a:r>
            <a:r>
              <a:rPr lang="sv-SE" altLang="sv-SE" sz="4800" dirty="0" err="1" smtClean="0">
                <a:solidFill>
                  <a:schemeClr val="bg1">
                    <a:lumMod val="50000"/>
                  </a:schemeClr>
                </a:solidFill>
                <a:latin typeface="Gill Sans Alt One Book" panose="020B0502020104020203" pitchFamily="34" charset="0"/>
              </a:rPr>
              <a:t>recruitment</a:t>
            </a:r>
            <a:endParaRPr lang="sv-SE" altLang="sv-SE" sz="4800" dirty="0" smtClean="0">
              <a:solidFill>
                <a:schemeClr val="bg1">
                  <a:lumMod val="50000"/>
                </a:schemeClr>
              </a:solidFill>
              <a:latin typeface="Gill Sans Alt One Book" panose="020B0502020104020203" pitchFamily="34" charset="0"/>
            </a:endParaRPr>
          </a:p>
        </p:txBody>
      </p:sp>
      <p:pic>
        <p:nvPicPr>
          <p:cNvPr id="1026" name="Picture 2" descr="https://fbcdn-sphotos-g-a.akamaihd.net/hphotos-ak-xaf1/t31.0-8/10275551_664887590231084_3947356044391442853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482634"/>
            <a:ext cx="9180512" cy="340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90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1979711" y="485799"/>
            <a:ext cx="7071135" cy="1143001"/>
          </a:xfrm>
          <a:prstGeom prst="rect">
            <a:avLst/>
          </a:prstGeom>
        </p:spPr>
        <p:txBody>
          <a:bodyPr/>
          <a:lstStyle>
            <a:lvl1pPr algn="l">
              <a:defRPr sz="3400"/>
            </a:lvl1pPr>
          </a:lstStyle>
          <a:p>
            <a:pPr lvl="0" algn="r">
              <a:defRPr sz="1800">
                <a:uFillTx/>
              </a:defRPr>
            </a:pPr>
            <a:r>
              <a:rPr lang="sv-SE" sz="3400" dirty="0" err="1" smtClean="0">
                <a:uFill>
                  <a:solidFill/>
                </a:uFill>
                <a:latin typeface="Gill Sans Alt One Book"/>
              </a:rPr>
              <a:t>Blog</a:t>
            </a:r>
            <a:r>
              <a:rPr lang="sv-SE" sz="3400" dirty="0" smtClean="0">
                <a:uFill>
                  <a:solidFill/>
                </a:uFill>
                <a:latin typeface="Gill Sans Alt One Book"/>
              </a:rPr>
              <a:t> and </a:t>
            </a:r>
            <a:r>
              <a:rPr lang="sv-SE" sz="3400" dirty="0" err="1" smtClean="0">
                <a:uFill>
                  <a:solidFill/>
                </a:uFill>
                <a:latin typeface="Gill Sans Alt One Book"/>
              </a:rPr>
              <a:t>Instagram</a:t>
            </a:r>
            <a:endParaRPr sz="3400" dirty="0">
              <a:uFill>
                <a:solidFill/>
              </a:uFill>
              <a:latin typeface="Gill Sans Alt One Book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89" y="2483708"/>
            <a:ext cx="3954454" cy="41580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850" y="2483707"/>
            <a:ext cx="4586747" cy="41580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3313" y="1736121"/>
            <a:ext cx="7562336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Alt One Book" panose="020B0502020104020203" pitchFamily="34" charset="0"/>
                <a:sym typeface="Helvetica"/>
              </a:rPr>
              <a:t>Made by students, for students:</a:t>
            </a:r>
            <a:endParaRPr kumimoji="0" lang="sv-SE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ill Sans Alt One Book" panose="020B0502020104020203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04338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1979711" y="485799"/>
            <a:ext cx="7071135" cy="114300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400"/>
            </a:lvl1pPr>
          </a:lstStyle>
          <a:p>
            <a:pPr lvl="0" algn="r">
              <a:defRPr sz="1800">
                <a:uFillTx/>
              </a:defRPr>
            </a:pPr>
            <a:r>
              <a:rPr lang="sv-SE" sz="3600" dirty="0" smtClean="0">
                <a:latin typeface="Gill Sans Alt One Book" panose="020B0502020104020203" pitchFamily="34" charset="0"/>
              </a:rPr>
              <a:t>Information from </a:t>
            </a:r>
            <a:r>
              <a:rPr lang="sv-SE" sz="3600" dirty="0" err="1" smtClean="0">
                <a:latin typeface="Gill Sans Alt One Book" panose="020B0502020104020203" pitchFamily="34" charset="0"/>
              </a:rPr>
              <a:t>current</a:t>
            </a:r>
            <a:r>
              <a:rPr lang="sv-SE" sz="3600" dirty="0" smtClean="0">
                <a:latin typeface="Gill Sans Alt One Book" panose="020B0502020104020203" pitchFamily="34" charset="0"/>
              </a:rPr>
              <a:t> students</a:t>
            </a:r>
            <a:endParaRPr sz="3600" dirty="0">
              <a:uFill>
                <a:solidFill/>
              </a:uFill>
              <a:latin typeface="Gill Sans Alt One Book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7135" y="1628800"/>
            <a:ext cx="7562336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sz="24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Through</a:t>
            </a:r>
            <a:r>
              <a:rPr lang="sv-SE" sz="24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</a:t>
            </a:r>
            <a:r>
              <a:rPr lang="sv-SE" sz="24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webinars</a:t>
            </a:r>
            <a:r>
              <a:rPr lang="sv-SE" sz="24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, </a:t>
            </a:r>
            <a:r>
              <a:rPr lang="sv-SE" sz="24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chat</a:t>
            </a:r>
            <a:r>
              <a:rPr lang="sv-SE" sz="24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</a:t>
            </a:r>
            <a:r>
              <a:rPr lang="sv-SE" sz="24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groups</a:t>
            </a:r>
            <a:r>
              <a:rPr lang="sv-SE" sz="24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and Youtube videos:</a:t>
            </a:r>
            <a:endParaRPr kumimoji="0" lang="sv-SE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ill Sans Alt One Book" panose="020B0502020104020203" pitchFamily="34" charset="0"/>
              <a:sym typeface="Helvetic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545" y="2212774"/>
            <a:ext cx="4800455" cy="46452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61" y="2212774"/>
            <a:ext cx="2818499" cy="501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16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1979711" y="485799"/>
            <a:ext cx="7071135" cy="114300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400"/>
            </a:lvl1pPr>
          </a:lstStyle>
          <a:p>
            <a:pPr lvl="0" algn="r">
              <a:defRPr sz="1800">
                <a:uFillTx/>
              </a:defRPr>
            </a:pPr>
            <a:r>
              <a:rPr lang="sv-SE" sz="3600" dirty="0" err="1" smtClean="0">
                <a:latin typeface="Gill Sans Alt One Book" panose="020B0502020104020203" pitchFamily="34" charset="0"/>
              </a:rPr>
              <a:t>Webinars</a:t>
            </a:r>
            <a:endParaRPr sz="3600" dirty="0">
              <a:uFill>
                <a:solidFill/>
              </a:uFill>
              <a:latin typeface="Gill Sans Alt One Book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717" y="1628800"/>
            <a:ext cx="8632397" cy="1538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342900" marR="0" indent="-34290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Online presentation </a:t>
            </a: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with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video. </a:t>
            </a: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Those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</a:t>
            </a: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who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</a:t>
            </a: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cannot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</a:t>
            </a: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attend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get a recording sent to </a:t>
            </a: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them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. Live Q&amp;A.</a:t>
            </a:r>
          </a:p>
          <a:p>
            <a:pPr marL="342900" marR="0" indent="-34290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sv-SE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ill Sans Alt One Book" panose="020B0502020104020203" pitchFamily="34" charset="0"/>
              <a:sym typeface="Helvetica"/>
            </a:endParaRPr>
          </a:p>
          <a:p>
            <a:pPr marL="342900" marR="0" indent="-34290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For </a:t>
            </a: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our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focus </a:t>
            </a: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countries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, </a:t>
            </a: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we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do country </a:t>
            </a: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specific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</a:t>
            </a: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webinars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</a:t>
            </a: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with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a </a:t>
            </a: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current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student </a:t>
            </a:r>
          </a:p>
          <a:p>
            <a:pPr marR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sv-SE" sz="2000" dirty="0">
                <a:solidFill>
                  <a:srgbClr val="000000"/>
                </a:solidFill>
                <a:latin typeface="Gill Sans Alt One Book" panose="020B0502020104020203" pitchFamily="34" charset="0"/>
              </a:rPr>
              <a:t> 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   from </a:t>
            </a: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their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country.</a:t>
            </a:r>
            <a:endParaRPr kumimoji="0" lang="sv-SE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ill Sans Alt One Book" panose="020B0502020104020203" pitchFamily="34" charset="0"/>
              <a:sym typeface="Helvetica"/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85" r="2144" b="30061"/>
          <a:stretch>
            <a:fillRect/>
          </a:stretch>
        </p:blipFill>
        <p:spPr bwMode="auto">
          <a:xfrm>
            <a:off x="5017401" y="3515856"/>
            <a:ext cx="3692137" cy="2779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40" y="3515856"/>
            <a:ext cx="4057994" cy="2779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451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1979711" y="485799"/>
            <a:ext cx="7071135" cy="114300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400"/>
            </a:lvl1pPr>
          </a:lstStyle>
          <a:p>
            <a:pPr lvl="0" algn="r">
              <a:defRPr sz="1800">
                <a:uFillTx/>
              </a:defRPr>
            </a:pPr>
            <a:r>
              <a:rPr lang="sv-SE" sz="3600" dirty="0" err="1" smtClean="0">
                <a:uFillTx/>
                <a:latin typeface="Gill Sans Alt One Book" panose="020B0502020104020203" pitchFamily="34" charset="0"/>
              </a:rPr>
              <a:t>What</a:t>
            </a:r>
            <a:r>
              <a:rPr lang="sv-SE" sz="3600" dirty="0" smtClean="0">
                <a:uFillTx/>
                <a:latin typeface="Gill Sans Alt One Book" panose="020B0502020104020203" pitchFamily="34" charset="0"/>
              </a:rPr>
              <a:t> </a:t>
            </a:r>
            <a:r>
              <a:rPr lang="sv-SE" sz="3600" dirty="0" err="1" smtClean="0">
                <a:uFillTx/>
                <a:latin typeface="Gill Sans Alt One Book" panose="020B0502020104020203" pitchFamily="34" charset="0"/>
              </a:rPr>
              <a:t>we</a:t>
            </a:r>
            <a:r>
              <a:rPr lang="sv-SE" sz="3600" dirty="0" smtClean="0">
                <a:uFillTx/>
                <a:latin typeface="Gill Sans Alt One Book" panose="020B0502020104020203" pitchFamily="34" charset="0"/>
              </a:rPr>
              <a:t> offer to students</a:t>
            </a:r>
            <a:endParaRPr sz="3600" dirty="0">
              <a:uFill>
                <a:solidFill/>
              </a:uFill>
              <a:latin typeface="Gill Sans Alt One Book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136" y="1992594"/>
            <a:ext cx="8259096" cy="430887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342900" marR="0" indent="-34290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Health </a:t>
            </a: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insurance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to </a:t>
            </a: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fee-paying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students and exchange students.</a:t>
            </a:r>
          </a:p>
          <a:p>
            <a:pPr marL="342900" marR="0" indent="-34290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sv-SE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ill Sans Alt One Book" panose="020B0502020104020203" pitchFamily="34" charset="0"/>
              <a:sym typeface="Helvetica"/>
            </a:endParaRPr>
          </a:p>
          <a:p>
            <a:pPr marL="342900" indent="-342900" algn="l" rtl="0" latinLnBrk="1" hangingPunct="0">
              <a:buFont typeface="Arial" panose="020B0604020202020204" pitchFamily="34" charset="0"/>
              <a:buChar char="•"/>
            </a:pP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Housing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</a:t>
            </a: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guarantee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</a:t>
            </a:r>
            <a:r>
              <a:rPr lang="sv-SE" sz="2000" dirty="0">
                <a:solidFill>
                  <a:srgbClr val="000000"/>
                </a:solidFill>
                <a:latin typeface="Gill Sans Alt One Book" panose="020B0502020104020203" pitchFamily="34" charset="0"/>
              </a:rPr>
              <a:t>for </a:t>
            </a:r>
            <a:r>
              <a:rPr lang="sv-SE" sz="2000" dirty="0" err="1">
                <a:solidFill>
                  <a:srgbClr val="000000"/>
                </a:solidFill>
                <a:latin typeface="Gill Sans Alt One Book" panose="020B0502020104020203" pitchFamily="34" charset="0"/>
              </a:rPr>
              <a:t>fee-paying</a:t>
            </a:r>
            <a:r>
              <a:rPr lang="sv-SE" sz="2000" dirty="0">
                <a:solidFill>
                  <a:srgbClr val="000000"/>
                </a:solidFill>
                <a:latin typeface="Gill Sans Alt One Book" panose="020B0502020104020203" pitchFamily="34" charset="0"/>
              </a:rPr>
              <a:t> students and exchange 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students </a:t>
            </a: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through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</a:t>
            </a: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our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</a:t>
            </a:r>
          </a:p>
          <a:p>
            <a:pPr algn="l" rtl="0" latinLnBrk="1" hangingPunct="0"/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    </a:t>
            </a: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Housing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Office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.</a:t>
            </a:r>
          </a:p>
          <a:p>
            <a:pPr algn="l" rtl="0" latinLnBrk="1" hangingPunct="0"/>
            <a:endParaRPr lang="sv-SE" sz="2000" dirty="0">
              <a:solidFill>
                <a:srgbClr val="000000"/>
              </a:solidFill>
              <a:latin typeface="Gill Sans Alt One Book" panose="020B0502020104020203" pitchFamily="34" charset="0"/>
            </a:endParaRPr>
          </a:p>
          <a:p>
            <a:pPr marL="342900" indent="-342900" algn="l" rtl="0" latinLnBrk="1" hangingPunct="0">
              <a:buFont typeface="Arial" panose="020B0604020202020204" pitchFamily="34" charset="0"/>
              <a:buChar char="•"/>
            </a:pP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Some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</a:t>
            </a: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scholarships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</a:t>
            </a: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which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cover the </a:t>
            </a: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tuition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</a:t>
            </a: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fee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. The Swedish </a:t>
            </a: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government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</a:t>
            </a: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also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has a </a:t>
            </a: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scholarship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programme for </a:t>
            </a: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selected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</a:t>
            </a: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countries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</a:t>
            </a: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with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</a:t>
            </a: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scholarships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</a:t>
            </a: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that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cover </a:t>
            </a: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tuition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and </a:t>
            </a: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living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</a:t>
            </a: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expenses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.</a:t>
            </a:r>
            <a:endParaRPr lang="sv-SE" sz="2000" dirty="0" smtClean="0">
              <a:solidFill>
                <a:srgbClr val="000000"/>
              </a:solidFill>
              <a:latin typeface="Gill Sans Alt One Book" panose="020B0502020104020203" pitchFamily="34" charset="0"/>
            </a:endParaRPr>
          </a:p>
          <a:p>
            <a:pPr algn="l" rtl="0" latinLnBrk="1" hangingPunct="0"/>
            <a:endParaRPr kumimoji="0" lang="sv-SE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ill Sans Alt One Book" panose="020B0502020104020203" pitchFamily="34" charset="0"/>
              <a:sym typeface="Helvetica"/>
            </a:endParaRPr>
          </a:p>
          <a:p>
            <a:pPr marL="342900" indent="-342900" algn="l" rtl="0" latinLnBrk="1" hangingPunct="0">
              <a:buFont typeface="Arial" panose="020B0604020202020204" pitchFamily="34" charset="0"/>
              <a:buChar char="•"/>
            </a:pP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Support </a:t>
            </a: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with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practical </a:t>
            </a: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things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like </a:t>
            </a: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applying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for a Swedish </a:t>
            </a: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residence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</a:t>
            </a: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permit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.</a:t>
            </a:r>
          </a:p>
          <a:p>
            <a:pPr marL="342900" indent="-342900" algn="l" rtl="0" latinLnBrk="1" hangingPunct="0">
              <a:buFont typeface="Arial" panose="020B0604020202020204" pitchFamily="34" charset="0"/>
              <a:buChar char="•"/>
            </a:pPr>
            <a:endParaRPr kumimoji="0" lang="sv-SE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ill Sans Alt One Book" panose="020B0502020104020203" pitchFamily="34" charset="0"/>
              <a:sym typeface="Helvetica"/>
            </a:endParaRPr>
          </a:p>
          <a:p>
            <a:pPr marL="342900" indent="-342900" algn="l" rtl="0" latinLnBrk="1" hangingPunct="0">
              <a:buFont typeface="Arial" panose="020B0604020202020204" pitchFamily="34" charset="0"/>
              <a:buChar char="•"/>
            </a:pP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For students </a:t>
            </a: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after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</a:t>
            </a: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they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</a:t>
            </a: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have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</a:t>
            </a: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arrived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: Student Health Services, </a:t>
            </a: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Language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Workshop, </a:t>
            </a:r>
            <a:r>
              <a:rPr lang="sv-SE" sz="2000" dirty="0" err="1">
                <a:solidFill>
                  <a:srgbClr val="000000"/>
                </a:solidFill>
                <a:latin typeface="Gill Sans Alt One Book" panose="020B0502020104020203" pitchFamily="34" charset="0"/>
              </a:rPr>
              <a:t>b</a:t>
            </a: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eginner’s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</a:t>
            </a: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courses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in Swedish, workshops and events for </a:t>
            </a: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career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support.</a:t>
            </a:r>
            <a:endParaRPr kumimoji="0" lang="sv-SE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ill Sans Alt One Book" panose="020B0502020104020203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79619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1979711" y="485799"/>
            <a:ext cx="7071135" cy="114300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400"/>
            </a:lvl1pPr>
          </a:lstStyle>
          <a:p>
            <a:pPr lvl="0" algn="r">
              <a:defRPr sz="1800">
                <a:uFillTx/>
              </a:defRPr>
            </a:pPr>
            <a:r>
              <a:rPr lang="sv-SE" sz="3600" dirty="0" err="1" smtClean="0">
                <a:latin typeface="Gill Sans Alt One Book" panose="020B0502020104020203" pitchFamily="34" charset="0"/>
              </a:rPr>
              <a:t>Welcoming</a:t>
            </a:r>
            <a:r>
              <a:rPr lang="sv-SE" sz="3600" dirty="0" smtClean="0">
                <a:latin typeface="Gill Sans Alt One Book" panose="020B0502020104020203" pitchFamily="34" charset="0"/>
              </a:rPr>
              <a:t> of new students</a:t>
            </a:r>
            <a:endParaRPr sz="3600" dirty="0">
              <a:uFill>
                <a:solidFill/>
              </a:uFill>
              <a:latin typeface="Gill Sans Alt One Book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555" y="1548481"/>
            <a:ext cx="9007597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342900" marR="0" indent="-34290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Arrival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Days at Arlanda Airport.</a:t>
            </a:r>
            <a:endParaRPr kumimoji="0" lang="sv-SE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ill Sans Alt One Book" panose="020B0502020104020203" pitchFamily="34" charset="0"/>
              <a:sym typeface="Helvetica"/>
            </a:endParaRPr>
          </a:p>
          <a:p>
            <a:pPr marL="342900" marR="0" indent="-34290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Shuttle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service to Uppsala, to </a:t>
            </a: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welcome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</a:t>
            </a: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centre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</a:t>
            </a: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were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</a:t>
            </a: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they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</a:t>
            </a: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can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pick </a:t>
            </a: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up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</a:t>
            </a: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keys</a:t>
            </a:r>
            <a:r>
              <a:rPr lang="sv-SE" sz="2000" dirty="0">
                <a:solidFill>
                  <a:srgbClr val="000000"/>
                </a:solidFill>
                <a:latin typeface="Gill Sans Alt One Book" panose="020B0502020104020203" pitchFamily="34" charset="0"/>
              </a:rPr>
              <a:t> 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and get </a:t>
            </a: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important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</a:t>
            </a: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informaton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. </a:t>
            </a: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Shuttle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service from </a:t>
            </a: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welcome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</a:t>
            </a: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centre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to </a:t>
            </a: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their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</a:t>
            </a: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housing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.</a:t>
            </a:r>
          </a:p>
        </p:txBody>
      </p:sp>
      <p:pic>
        <p:nvPicPr>
          <p:cNvPr id="1030" name="Picture 6" descr="Image may contain: 2 people, people smiling, people standing and indo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63" y="2958842"/>
            <a:ext cx="3899158" cy="389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may contain: sky, bus and outdo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353" y="2958842"/>
            <a:ext cx="4028918" cy="402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63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1979711" y="485799"/>
            <a:ext cx="7071135" cy="114300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400"/>
            </a:lvl1pPr>
          </a:lstStyle>
          <a:p>
            <a:pPr lvl="0" algn="r">
              <a:defRPr sz="1800">
                <a:uFillTx/>
              </a:defRPr>
            </a:pPr>
            <a:r>
              <a:rPr lang="sv-SE" sz="3600" dirty="0" err="1">
                <a:latin typeface="Gill Sans Alt One Book" panose="020B0502020104020203" pitchFamily="34" charset="0"/>
              </a:rPr>
              <a:t>Welcoming</a:t>
            </a:r>
            <a:r>
              <a:rPr lang="sv-SE" sz="3600" dirty="0">
                <a:latin typeface="Gill Sans Alt One Book" panose="020B0502020104020203" pitchFamily="34" charset="0"/>
              </a:rPr>
              <a:t> of new students</a:t>
            </a:r>
            <a:endParaRPr sz="3600" dirty="0">
              <a:uFill>
                <a:solidFill/>
              </a:uFill>
              <a:latin typeface="Gill Sans Alt One Book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8323" y="1801795"/>
            <a:ext cx="8563233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342900" marR="0" indent="-34290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Welcome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Reception in University Main </a:t>
            </a: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Building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– </a:t>
            </a: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welcome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</a:t>
            </a: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speech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by University Vice Chancellor. </a:t>
            </a:r>
            <a:endParaRPr kumimoji="0" lang="sv-SE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ill Sans Alt One Book" panose="020B0502020104020203" pitchFamily="34" charset="0"/>
              <a:sym typeface="Helvetica"/>
            </a:endParaRPr>
          </a:p>
          <a:p>
            <a:pPr marL="342900" marR="0" indent="-34290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Information sessions and workshops to </a:t>
            </a: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help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</a:t>
            </a: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them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</a:t>
            </a: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prepare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06" y="3330022"/>
            <a:ext cx="4211456" cy="28174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940" y="3330022"/>
            <a:ext cx="4465078" cy="281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67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1979711" y="485799"/>
            <a:ext cx="7071135" cy="114300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400"/>
            </a:lvl1pPr>
          </a:lstStyle>
          <a:p>
            <a:pPr lvl="0" algn="r">
              <a:defRPr sz="1800">
                <a:uFillTx/>
              </a:defRPr>
            </a:pPr>
            <a:r>
              <a:rPr lang="sv-SE" sz="3600" dirty="0" err="1" smtClean="0">
                <a:latin typeface="Gill Sans Alt One Book" panose="020B0502020104020203" pitchFamily="34" charset="0"/>
              </a:rPr>
              <a:t>Buddy</a:t>
            </a:r>
            <a:r>
              <a:rPr lang="sv-SE" sz="3600" dirty="0" smtClean="0">
                <a:latin typeface="Gill Sans Alt One Book" panose="020B0502020104020203" pitchFamily="34" charset="0"/>
              </a:rPr>
              <a:t> programme</a:t>
            </a:r>
            <a:endParaRPr sz="3600" dirty="0">
              <a:uFill>
                <a:solidFill/>
              </a:uFill>
              <a:latin typeface="Gill Sans Alt One Book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706" y="1752634"/>
            <a:ext cx="8563233" cy="61555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342900" marR="0" indent="-34290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Run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by the Student Unions</a:t>
            </a:r>
          </a:p>
          <a:p>
            <a:pPr marL="342900" marR="0" indent="-34290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Matches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a </a:t>
            </a: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current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student to be a </a:t>
            </a: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buddy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to a new international student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692" y="2627567"/>
            <a:ext cx="6204154" cy="413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1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title"/>
          </p:nvPr>
        </p:nvSpPr>
        <p:spPr>
          <a:xfrm>
            <a:off x="1620384" y="410935"/>
            <a:ext cx="7164387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sv-SE" sz="4000" dirty="0" smtClean="0">
                <a:latin typeface="Gill Sans Alt One Book"/>
                <a:cs typeface="Arial" charset="0"/>
              </a:rPr>
              <a:t>Challenges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346" y="2131539"/>
            <a:ext cx="8229600" cy="5257802"/>
          </a:xfrm>
        </p:spPr>
        <p:txBody>
          <a:bodyPr/>
          <a:lstStyle/>
          <a:p>
            <a:r>
              <a:rPr lang="sv-SE" sz="2800" dirty="0" err="1" smtClean="0">
                <a:latin typeface="Gill Sans Alt One Book" panose="020B0502020104020203" pitchFamily="34" charset="0"/>
              </a:rPr>
              <a:t>Housing</a:t>
            </a:r>
            <a:r>
              <a:rPr lang="sv-SE" sz="2800" dirty="0" smtClean="0">
                <a:latin typeface="Gill Sans Alt One Book" panose="020B0502020104020203" pitchFamily="34" charset="0"/>
              </a:rPr>
              <a:t> – </a:t>
            </a:r>
            <a:r>
              <a:rPr lang="sv-SE" sz="2800" dirty="0" err="1" smtClean="0">
                <a:latin typeface="Gill Sans Alt One Book" panose="020B0502020104020203" pitchFamily="34" charset="0"/>
              </a:rPr>
              <a:t>we</a:t>
            </a:r>
            <a:r>
              <a:rPr lang="sv-SE" sz="2800" dirty="0" smtClean="0">
                <a:latin typeface="Gill Sans Alt One Book" panose="020B0502020104020203" pitchFamily="34" charset="0"/>
              </a:rPr>
              <a:t> offer a </a:t>
            </a:r>
            <a:r>
              <a:rPr lang="sv-SE" sz="2800" dirty="0" err="1" smtClean="0">
                <a:latin typeface="Gill Sans Alt One Book" panose="020B0502020104020203" pitchFamily="34" charset="0"/>
              </a:rPr>
              <a:t>housing</a:t>
            </a:r>
            <a:r>
              <a:rPr lang="sv-SE" sz="2800" dirty="0" smtClean="0">
                <a:latin typeface="Gill Sans Alt One Book" panose="020B0502020104020203" pitchFamily="34" charset="0"/>
              </a:rPr>
              <a:t> </a:t>
            </a:r>
            <a:r>
              <a:rPr lang="sv-SE" sz="2800" dirty="0" err="1" smtClean="0">
                <a:latin typeface="Gill Sans Alt One Book" panose="020B0502020104020203" pitchFamily="34" charset="0"/>
              </a:rPr>
              <a:t>guarantee</a:t>
            </a:r>
            <a:r>
              <a:rPr lang="sv-SE" sz="2800" dirty="0" smtClean="0">
                <a:latin typeface="Gill Sans Alt One Book" panose="020B0502020104020203" pitchFamily="34" charset="0"/>
              </a:rPr>
              <a:t> for </a:t>
            </a:r>
            <a:r>
              <a:rPr lang="sv-SE" sz="2800" dirty="0" err="1" smtClean="0">
                <a:latin typeface="Gill Sans Alt One Book" panose="020B0502020104020203" pitchFamily="34" charset="0"/>
              </a:rPr>
              <a:t>fee-paying</a:t>
            </a:r>
            <a:r>
              <a:rPr lang="sv-SE" sz="2800" dirty="0" smtClean="0">
                <a:latin typeface="Gill Sans Alt One Book" panose="020B0502020104020203" pitchFamily="34" charset="0"/>
              </a:rPr>
              <a:t> students </a:t>
            </a:r>
            <a:r>
              <a:rPr lang="sv-SE" sz="2800" dirty="0" err="1" smtClean="0">
                <a:latin typeface="Gill Sans Alt One Book" panose="020B0502020104020203" pitchFamily="34" charset="0"/>
              </a:rPr>
              <a:t>but</a:t>
            </a:r>
            <a:r>
              <a:rPr lang="sv-SE" sz="2800" dirty="0" smtClean="0">
                <a:latin typeface="Gill Sans Alt One Book" panose="020B0502020104020203" pitchFamily="34" charset="0"/>
              </a:rPr>
              <a:t> not EU students. </a:t>
            </a:r>
            <a:r>
              <a:rPr lang="sv-SE" sz="2800" dirty="0" err="1" smtClean="0">
                <a:latin typeface="Gill Sans Alt One Book" panose="020B0502020104020203" pitchFamily="34" charset="0"/>
              </a:rPr>
              <a:t>We</a:t>
            </a:r>
            <a:r>
              <a:rPr lang="sv-SE" sz="2800" dirty="0" smtClean="0">
                <a:latin typeface="Gill Sans Alt One Book" panose="020B0502020104020203" pitchFamily="34" charset="0"/>
              </a:rPr>
              <a:t> </a:t>
            </a:r>
            <a:r>
              <a:rPr lang="sv-SE" sz="2800" dirty="0" err="1" smtClean="0">
                <a:latin typeface="Gill Sans Alt One Book" panose="020B0502020104020203" pitchFamily="34" charset="0"/>
              </a:rPr>
              <a:t>have</a:t>
            </a:r>
            <a:r>
              <a:rPr lang="sv-SE" sz="2800" dirty="0" smtClean="0">
                <a:latin typeface="Gill Sans Alt One Book" panose="020B0502020104020203" pitchFamily="34" charset="0"/>
              </a:rPr>
              <a:t> no </a:t>
            </a:r>
            <a:r>
              <a:rPr lang="sv-SE" sz="2800" dirty="0" err="1" smtClean="0">
                <a:latin typeface="Gill Sans Alt One Book" panose="020B0502020104020203" pitchFamily="34" charset="0"/>
              </a:rPr>
              <a:t>housing</a:t>
            </a:r>
            <a:r>
              <a:rPr lang="sv-SE" sz="2800" dirty="0" smtClean="0">
                <a:latin typeface="Gill Sans Alt One Book" panose="020B0502020104020203" pitchFamily="34" charset="0"/>
              </a:rPr>
              <a:t> for students </a:t>
            </a:r>
            <a:r>
              <a:rPr lang="sv-SE" sz="2800" dirty="0" err="1" smtClean="0">
                <a:latin typeface="Gill Sans Alt One Book" panose="020B0502020104020203" pitchFamily="34" charset="0"/>
              </a:rPr>
              <a:t>bringing</a:t>
            </a:r>
            <a:r>
              <a:rPr lang="sv-SE" sz="2800" dirty="0" smtClean="0">
                <a:latin typeface="Gill Sans Alt One Book" panose="020B0502020104020203" pitchFamily="34" charset="0"/>
              </a:rPr>
              <a:t> </a:t>
            </a:r>
            <a:r>
              <a:rPr lang="sv-SE" sz="2800" dirty="0" err="1" smtClean="0">
                <a:latin typeface="Gill Sans Alt One Book" panose="020B0502020104020203" pitchFamily="34" charset="0"/>
              </a:rPr>
              <a:t>family</a:t>
            </a:r>
            <a:r>
              <a:rPr lang="sv-SE" sz="2800" dirty="0" smtClean="0">
                <a:latin typeface="Gill Sans Alt One Book" panose="020B0502020104020203" pitchFamily="34" charset="0"/>
              </a:rPr>
              <a:t>. </a:t>
            </a:r>
          </a:p>
          <a:p>
            <a:r>
              <a:rPr lang="sv-SE" sz="2800" dirty="0" smtClean="0">
                <a:latin typeface="Gill Sans Alt One Book" panose="020B0502020104020203" pitchFamily="34" charset="0"/>
              </a:rPr>
              <a:t>Residence </a:t>
            </a:r>
            <a:r>
              <a:rPr lang="sv-SE" sz="2800" dirty="0" err="1" smtClean="0">
                <a:latin typeface="Gill Sans Alt One Book" panose="020B0502020104020203" pitchFamily="34" charset="0"/>
              </a:rPr>
              <a:t>permits</a:t>
            </a:r>
            <a:r>
              <a:rPr lang="sv-SE" sz="2800" dirty="0" smtClean="0">
                <a:latin typeface="Gill Sans Alt One Book" panose="020B0502020104020203" pitchFamily="34" charset="0"/>
              </a:rPr>
              <a:t> – </a:t>
            </a:r>
            <a:r>
              <a:rPr lang="sv-SE" sz="2800" dirty="0" err="1" smtClean="0">
                <a:latin typeface="Gill Sans Alt One Book" panose="020B0502020104020203" pitchFamily="34" charset="0"/>
              </a:rPr>
              <a:t>slow</a:t>
            </a:r>
            <a:r>
              <a:rPr lang="sv-SE" sz="2800" dirty="0" smtClean="0">
                <a:latin typeface="Gill Sans Alt One Book" panose="020B0502020104020203" pitchFamily="34" charset="0"/>
              </a:rPr>
              <a:t> process for students from </a:t>
            </a:r>
            <a:r>
              <a:rPr lang="sv-SE" sz="2800" dirty="0" err="1" smtClean="0">
                <a:latin typeface="Gill Sans Alt One Book" panose="020B0502020104020203" pitchFamily="34" charset="0"/>
              </a:rPr>
              <a:t>certain</a:t>
            </a:r>
            <a:r>
              <a:rPr lang="sv-SE" sz="2800" dirty="0" smtClean="0">
                <a:latin typeface="Gill Sans Alt One Book" panose="020B0502020104020203" pitchFamily="34" charset="0"/>
              </a:rPr>
              <a:t> </a:t>
            </a:r>
            <a:r>
              <a:rPr lang="sv-SE" sz="2800" dirty="0" err="1" smtClean="0">
                <a:latin typeface="Gill Sans Alt One Book" panose="020B0502020104020203" pitchFamily="34" charset="0"/>
              </a:rPr>
              <a:t>countries</a:t>
            </a:r>
            <a:r>
              <a:rPr lang="sv-SE" sz="2800" dirty="0" smtClean="0">
                <a:latin typeface="Gill Sans Alt One Book" panose="020B0502020104020203" pitchFamily="34" charset="0"/>
              </a:rPr>
              <a:t>.</a:t>
            </a:r>
            <a:endParaRPr lang="sv-SE" sz="2800" dirty="0">
              <a:latin typeface="Gill Sans Alt One Book" panose="020B0502020104020203" pitchFamily="34" charset="0"/>
            </a:endParaRPr>
          </a:p>
          <a:p>
            <a:r>
              <a:rPr lang="sv-SE" sz="2800" dirty="0" smtClean="0">
                <a:latin typeface="Gill Sans Alt One Book" panose="020B0502020104020203" pitchFamily="34" charset="0"/>
              </a:rPr>
              <a:t>Preparation and </a:t>
            </a:r>
            <a:r>
              <a:rPr lang="sv-SE" sz="2800" dirty="0" err="1" smtClean="0">
                <a:latin typeface="Gill Sans Alt One Book" panose="020B0502020104020203" pitchFamily="34" charset="0"/>
              </a:rPr>
              <a:t>language</a:t>
            </a:r>
            <a:r>
              <a:rPr lang="sv-SE" sz="2800" dirty="0" smtClean="0">
                <a:latin typeface="Gill Sans Alt One Book" panose="020B0502020104020203" pitchFamily="34" charset="0"/>
              </a:rPr>
              <a:t> </a:t>
            </a:r>
            <a:r>
              <a:rPr lang="sv-SE" sz="2800" dirty="0" err="1" smtClean="0">
                <a:latin typeface="Gill Sans Alt One Book" panose="020B0502020104020203" pitchFamily="34" charset="0"/>
              </a:rPr>
              <a:t>skills</a:t>
            </a:r>
            <a:r>
              <a:rPr lang="sv-SE" sz="2800" dirty="0" smtClean="0">
                <a:latin typeface="Gill Sans Alt One Book" panose="020B0502020104020203" pitchFamily="34" charset="0"/>
              </a:rPr>
              <a:t> – </a:t>
            </a:r>
            <a:r>
              <a:rPr lang="sv-SE" sz="2800" dirty="0" err="1" smtClean="0">
                <a:latin typeface="Gill Sans Alt One Book" panose="020B0502020104020203" pitchFamily="34" charset="0"/>
              </a:rPr>
              <a:t>Some</a:t>
            </a:r>
            <a:r>
              <a:rPr lang="sv-SE" sz="2800" dirty="0" smtClean="0">
                <a:latin typeface="Gill Sans Alt One Book" panose="020B0502020104020203" pitchFamily="34" charset="0"/>
              </a:rPr>
              <a:t> students </a:t>
            </a:r>
            <a:r>
              <a:rPr lang="sv-SE" sz="2800" dirty="0" err="1" smtClean="0">
                <a:latin typeface="Gill Sans Alt One Book" panose="020B0502020104020203" pitchFamily="34" charset="0"/>
              </a:rPr>
              <a:t>are</a:t>
            </a:r>
            <a:r>
              <a:rPr lang="sv-SE" sz="2800" dirty="0" smtClean="0">
                <a:latin typeface="Gill Sans Alt One Book" panose="020B0502020104020203" pitchFamily="34" charset="0"/>
              </a:rPr>
              <a:t> </a:t>
            </a:r>
            <a:r>
              <a:rPr lang="sv-SE" sz="2800" dirty="0" err="1" smtClean="0">
                <a:latin typeface="Gill Sans Alt One Book" panose="020B0502020104020203" pitchFamily="34" charset="0"/>
              </a:rPr>
              <a:t>poorly</a:t>
            </a:r>
            <a:r>
              <a:rPr lang="sv-SE" sz="2800" dirty="0" smtClean="0">
                <a:latin typeface="Gill Sans Alt One Book" panose="020B0502020104020203" pitchFamily="34" charset="0"/>
              </a:rPr>
              <a:t> </a:t>
            </a:r>
            <a:r>
              <a:rPr lang="sv-SE" sz="2800" dirty="0" err="1" smtClean="0">
                <a:latin typeface="Gill Sans Alt One Book" panose="020B0502020104020203" pitchFamily="34" charset="0"/>
              </a:rPr>
              <a:t>prepared</a:t>
            </a:r>
            <a:r>
              <a:rPr lang="sv-SE" sz="2800" dirty="0" smtClean="0">
                <a:latin typeface="Gill Sans Alt One Book" panose="020B0502020104020203" pitchFamily="34" charset="0"/>
              </a:rPr>
              <a:t> for </a:t>
            </a:r>
            <a:r>
              <a:rPr lang="sv-SE" sz="2800" dirty="0" err="1" smtClean="0">
                <a:latin typeface="Gill Sans Alt One Book" panose="020B0502020104020203" pitchFamily="34" charset="0"/>
              </a:rPr>
              <a:t>university</a:t>
            </a:r>
            <a:r>
              <a:rPr lang="sv-SE" sz="2800" dirty="0" smtClean="0">
                <a:latin typeface="Gill Sans Alt One Book" panose="020B0502020104020203" pitchFamily="34" charset="0"/>
              </a:rPr>
              <a:t> studies in Sweden.</a:t>
            </a:r>
          </a:p>
          <a:p>
            <a:r>
              <a:rPr lang="sv-SE" sz="2800" dirty="0" err="1">
                <a:latin typeface="Gill Sans Alt One Book" panose="020B0502020104020203" pitchFamily="34" charset="0"/>
              </a:rPr>
              <a:t>Manage</a:t>
            </a:r>
            <a:r>
              <a:rPr lang="sv-SE" sz="2800" dirty="0">
                <a:latin typeface="Gill Sans Alt One Book" panose="020B0502020104020203" pitchFamily="34" charset="0"/>
              </a:rPr>
              <a:t> </a:t>
            </a:r>
            <a:r>
              <a:rPr lang="sv-SE" sz="2800" dirty="0" err="1">
                <a:latin typeface="Gill Sans Alt One Book" panose="020B0502020104020203" pitchFamily="34" charset="0"/>
              </a:rPr>
              <a:t>expectations</a:t>
            </a:r>
            <a:r>
              <a:rPr lang="sv-SE" sz="2800" dirty="0">
                <a:latin typeface="Gill Sans Alt One Book" panose="020B0502020104020203" pitchFamily="34" charset="0"/>
              </a:rPr>
              <a:t> </a:t>
            </a:r>
            <a:r>
              <a:rPr lang="sv-SE" sz="2800" dirty="0" smtClean="0">
                <a:latin typeface="Gill Sans Alt One Book" panose="020B0502020104020203" pitchFamily="34" charset="0"/>
              </a:rPr>
              <a:t>– Sweden is </a:t>
            </a:r>
            <a:r>
              <a:rPr lang="sv-SE" sz="2800" dirty="0" err="1" smtClean="0">
                <a:latin typeface="Gill Sans Alt One Book" panose="020B0502020104020203" pitchFamily="34" charset="0"/>
              </a:rPr>
              <a:t>expensive</a:t>
            </a:r>
            <a:r>
              <a:rPr lang="sv-SE" sz="2800" dirty="0" smtClean="0">
                <a:latin typeface="Gill Sans Alt One Book" panose="020B0502020104020203" pitchFamily="34" charset="0"/>
              </a:rPr>
              <a:t>, </a:t>
            </a:r>
            <a:r>
              <a:rPr lang="sv-SE" sz="2800" dirty="0" err="1" smtClean="0">
                <a:latin typeface="Gill Sans Alt One Book" panose="020B0502020104020203" pitchFamily="34" charset="0"/>
              </a:rPr>
              <a:t>cold</a:t>
            </a:r>
            <a:r>
              <a:rPr lang="sv-SE" sz="2800" dirty="0" smtClean="0">
                <a:latin typeface="Gill Sans Alt One Book" panose="020B0502020104020203" pitchFamily="34" charset="0"/>
              </a:rPr>
              <a:t> and dark in the </a:t>
            </a:r>
            <a:r>
              <a:rPr lang="sv-SE" sz="2800" dirty="0" err="1" smtClean="0">
                <a:latin typeface="Gill Sans Alt One Book" panose="020B0502020104020203" pitchFamily="34" charset="0"/>
              </a:rPr>
              <a:t>winter</a:t>
            </a:r>
            <a:r>
              <a:rPr lang="sv-SE" sz="2800" dirty="0" smtClean="0">
                <a:latin typeface="Gill Sans Alt One Book" panose="020B0502020104020203" pitchFamily="34" charset="0"/>
              </a:rPr>
              <a:t>, </a:t>
            </a:r>
            <a:r>
              <a:rPr lang="sv-SE" sz="2800" dirty="0" err="1" smtClean="0">
                <a:latin typeface="Gill Sans Alt One Book" panose="020B0502020104020203" pitchFamily="34" charset="0"/>
              </a:rPr>
              <a:t>Swedes</a:t>
            </a:r>
            <a:r>
              <a:rPr lang="sv-SE" sz="2800" dirty="0" smtClean="0">
                <a:latin typeface="Gill Sans Alt One Book" panose="020B0502020104020203" pitchFamily="34" charset="0"/>
              </a:rPr>
              <a:t> </a:t>
            </a:r>
            <a:r>
              <a:rPr lang="sv-SE" sz="2800" dirty="0" err="1" smtClean="0">
                <a:latin typeface="Gill Sans Alt One Book" panose="020B0502020104020203" pitchFamily="34" charset="0"/>
              </a:rPr>
              <a:t>may</a:t>
            </a:r>
            <a:r>
              <a:rPr lang="sv-SE" sz="2800" dirty="0" smtClean="0">
                <a:latin typeface="Gill Sans Alt One Book" panose="020B0502020104020203" pitchFamily="34" charset="0"/>
              </a:rPr>
              <a:t> be </a:t>
            </a:r>
            <a:r>
              <a:rPr lang="sv-SE" sz="2800" dirty="0" err="1" smtClean="0">
                <a:latin typeface="Gill Sans Alt One Book" panose="020B0502020104020203" pitchFamily="34" charset="0"/>
              </a:rPr>
              <a:t>difficult</a:t>
            </a:r>
            <a:r>
              <a:rPr lang="sv-SE" sz="2800" dirty="0" smtClean="0">
                <a:latin typeface="Gill Sans Alt One Book" panose="020B0502020104020203" pitchFamily="34" charset="0"/>
              </a:rPr>
              <a:t> to make </a:t>
            </a:r>
            <a:r>
              <a:rPr lang="sv-SE" sz="2800" dirty="0" err="1" smtClean="0">
                <a:latin typeface="Gill Sans Alt One Book" panose="020B0502020104020203" pitchFamily="34" charset="0"/>
              </a:rPr>
              <a:t>friends</a:t>
            </a:r>
            <a:r>
              <a:rPr lang="sv-SE" sz="2800" dirty="0" smtClean="0">
                <a:latin typeface="Gill Sans Alt One Book" panose="020B0502020104020203" pitchFamily="34" charset="0"/>
              </a:rPr>
              <a:t> </a:t>
            </a:r>
            <a:r>
              <a:rPr lang="sv-SE" sz="2800" dirty="0" err="1" smtClean="0">
                <a:latin typeface="Gill Sans Alt One Book" panose="020B0502020104020203" pitchFamily="34" charset="0"/>
              </a:rPr>
              <a:t>with</a:t>
            </a:r>
            <a:r>
              <a:rPr lang="sv-SE" sz="2800" dirty="0" smtClean="0">
                <a:latin typeface="Gill Sans Alt One Book" panose="020B0502020104020203" pitchFamily="34" charset="0"/>
              </a:rPr>
              <a:t> in the </a:t>
            </a:r>
            <a:r>
              <a:rPr lang="sv-SE" sz="2800" dirty="0" err="1" smtClean="0">
                <a:latin typeface="Gill Sans Alt One Book" panose="020B0502020104020203" pitchFamily="34" charset="0"/>
              </a:rPr>
              <a:t>beginning</a:t>
            </a:r>
            <a:r>
              <a:rPr lang="sv-SE" sz="2800" dirty="0" smtClean="0">
                <a:latin typeface="Gill Sans Alt One Book" panose="020B0502020104020203" pitchFamily="34" charset="0"/>
              </a:rPr>
              <a:t>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973706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ubrik 1"/>
          <p:cNvSpPr>
            <a:spLocks noGrp="1"/>
          </p:cNvSpPr>
          <p:nvPr>
            <p:ph type="title"/>
          </p:nvPr>
        </p:nvSpPr>
        <p:spPr>
          <a:xfrm>
            <a:off x="1979613" y="485775"/>
            <a:ext cx="6707187" cy="1143000"/>
          </a:xfrm>
        </p:spPr>
        <p:txBody>
          <a:bodyPr/>
          <a:lstStyle/>
          <a:p>
            <a:r>
              <a:rPr lang="sv-SE" altLang="sv-SE" sz="4400" dirty="0" err="1" smtClean="0">
                <a:latin typeface="Gill Sans Alt One Book"/>
              </a:rPr>
              <a:t>Key</a:t>
            </a:r>
            <a:r>
              <a:rPr lang="sv-SE" altLang="sv-SE" sz="4400" dirty="0" smtClean="0">
                <a:latin typeface="Gill Sans Alt One Book"/>
              </a:rPr>
              <a:t> </a:t>
            </a:r>
            <a:r>
              <a:rPr lang="sv-SE" altLang="sv-SE" sz="4400" dirty="0" err="1" smtClean="0">
                <a:latin typeface="Gill Sans Alt One Book"/>
              </a:rPr>
              <a:t>words</a:t>
            </a:r>
            <a:r>
              <a:rPr lang="sv-SE" altLang="sv-SE" sz="4400" dirty="0" smtClean="0">
                <a:latin typeface="Gill Sans Alt One Book"/>
              </a:rPr>
              <a:t> for </a:t>
            </a:r>
            <a:r>
              <a:rPr lang="sv-SE" altLang="sv-SE" sz="4400" dirty="0" err="1" smtClean="0">
                <a:latin typeface="Gill Sans Alt One Book"/>
              </a:rPr>
              <a:t>our</a:t>
            </a:r>
            <a:r>
              <a:rPr lang="sv-SE" altLang="sv-SE" sz="4400" dirty="0" smtClean="0">
                <a:latin typeface="Gill Sans Alt One Book"/>
              </a:rPr>
              <a:t> team</a:t>
            </a:r>
          </a:p>
        </p:txBody>
      </p:sp>
      <p:sp>
        <p:nvSpPr>
          <p:cNvPr id="21508" name="Platshållare för innehåll 2"/>
          <p:cNvSpPr>
            <a:spLocks noGrp="1"/>
          </p:cNvSpPr>
          <p:nvPr>
            <p:ph idx="1"/>
          </p:nvPr>
        </p:nvSpPr>
        <p:spPr>
          <a:xfrm>
            <a:off x="827903" y="2162431"/>
            <a:ext cx="7858897" cy="3534034"/>
          </a:xfrm>
        </p:spPr>
        <p:txBody>
          <a:bodyPr>
            <a:normAutofit/>
          </a:bodyPr>
          <a:lstStyle/>
          <a:p>
            <a:r>
              <a:rPr lang="sv-SE" altLang="sv-SE" sz="3600" dirty="0" err="1" smtClean="0">
                <a:solidFill>
                  <a:schemeClr val="tx1"/>
                </a:solidFill>
                <a:latin typeface="Gill Sans Alt One Book"/>
              </a:rPr>
              <a:t>Friendly</a:t>
            </a:r>
            <a:r>
              <a:rPr lang="sv-SE" altLang="sv-SE" sz="3600" dirty="0" smtClean="0">
                <a:solidFill>
                  <a:schemeClr val="tx1"/>
                </a:solidFill>
                <a:latin typeface="Gill Sans Alt One Book"/>
              </a:rPr>
              <a:t> and </a:t>
            </a:r>
            <a:r>
              <a:rPr lang="sv-SE" altLang="sv-SE" sz="3600" dirty="0" err="1" smtClean="0">
                <a:solidFill>
                  <a:schemeClr val="tx1"/>
                </a:solidFill>
                <a:latin typeface="Gill Sans Alt One Book"/>
              </a:rPr>
              <a:t>approachable</a:t>
            </a:r>
            <a:r>
              <a:rPr lang="sv-SE" altLang="sv-SE" sz="3600" dirty="0" smtClean="0">
                <a:solidFill>
                  <a:schemeClr val="tx1"/>
                </a:solidFill>
                <a:latin typeface="Gill Sans Alt One Book"/>
              </a:rPr>
              <a:t>.</a:t>
            </a:r>
          </a:p>
          <a:p>
            <a:r>
              <a:rPr lang="sv-SE" altLang="sv-SE" sz="3600" dirty="0" smtClean="0">
                <a:solidFill>
                  <a:schemeClr val="tx1"/>
                </a:solidFill>
                <a:latin typeface="Gill Sans Alt One Book"/>
              </a:rPr>
              <a:t>Always </a:t>
            </a:r>
            <a:r>
              <a:rPr lang="sv-SE" altLang="sv-SE" sz="3600" dirty="0" err="1" smtClean="0">
                <a:solidFill>
                  <a:schemeClr val="tx1"/>
                </a:solidFill>
                <a:latin typeface="Gill Sans Alt One Book"/>
              </a:rPr>
              <a:t>correct</a:t>
            </a:r>
            <a:r>
              <a:rPr lang="sv-SE" altLang="sv-SE" sz="3600" dirty="0" smtClean="0">
                <a:solidFill>
                  <a:schemeClr val="tx1"/>
                </a:solidFill>
                <a:latin typeface="Gill Sans Alt One Book"/>
              </a:rPr>
              <a:t> information, not </a:t>
            </a:r>
            <a:r>
              <a:rPr lang="sv-SE" altLang="sv-SE" sz="3600" dirty="0" err="1" smtClean="0">
                <a:solidFill>
                  <a:schemeClr val="tx1"/>
                </a:solidFill>
                <a:latin typeface="Gill Sans Alt One Book"/>
              </a:rPr>
              <a:t>trying</a:t>
            </a:r>
            <a:r>
              <a:rPr lang="sv-SE" altLang="sv-SE" sz="3600" dirty="0" smtClean="0">
                <a:solidFill>
                  <a:schemeClr val="tx1"/>
                </a:solidFill>
                <a:latin typeface="Gill Sans Alt One Book"/>
              </a:rPr>
              <a:t> to ”</a:t>
            </a:r>
            <a:r>
              <a:rPr lang="sv-SE" altLang="sv-SE" sz="3600" dirty="0" err="1" smtClean="0">
                <a:solidFill>
                  <a:schemeClr val="tx1"/>
                </a:solidFill>
                <a:latin typeface="Gill Sans Alt One Book"/>
              </a:rPr>
              <a:t>sell</a:t>
            </a:r>
            <a:r>
              <a:rPr lang="sv-SE" altLang="sv-SE" sz="3600" dirty="0" smtClean="0">
                <a:solidFill>
                  <a:schemeClr val="tx1"/>
                </a:solidFill>
                <a:latin typeface="Gill Sans Alt One Book"/>
              </a:rPr>
              <a:t>” an </a:t>
            </a:r>
            <a:r>
              <a:rPr lang="sv-SE" altLang="sv-SE" sz="3600" dirty="0" err="1" smtClean="0">
                <a:solidFill>
                  <a:schemeClr val="tx1"/>
                </a:solidFill>
                <a:latin typeface="Gill Sans Alt One Book"/>
              </a:rPr>
              <a:t>education</a:t>
            </a:r>
            <a:r>
              <a:rPr lang="sv-SE" altLang="sv-SE" sz="3600" dirty="0" smtClean="0">
                <a:solidFill>
                  <a:schemeClr val="tx1"/>
                </a:solidFill>
                <a:latin typeface="Gill Sans Alt One Book"/>
              </a:rPr>
              <a:t> at </a:t>
            </a:r>
            <a:r>
              <a:rPr lang="sv-SE" altLang="sv-SE" sz="3600" dirty="0" err="1" smtClean="0">
                <a:solidFill>
                  <a:schemeClr val="tx1"/>
                </a:solidFill>
                <a:latin typeface="Gill Sans Alt One Book"/>
              </a:rPr>
              <a:t>any</a:t>
            </a:r>
            <a:r>
              <a:rPr lang="sv-SE" altLang="sv-SE" sz="3600" dirty="0" smtClean="0">
                <a:solidFill>
                  <a:schemeClr val="tx1"/>
                </a:solidFill>
                <a:latin typeface="Gill Sans Alt One Book"/>
              </a:rPr>
              <a:t> </a:t>
            </a:r>
            <a:r>
              <a:rPr lang="sv-SE" altLang="sv-SE" sz="3600" dirty="0" err="1" smtClean="0">
                <a:solidFill>
                  <a:schemeClr val="tx1"/>
                </a:solidFill>
                <a:latin typeface="Gill Sans Alt One Book"/>
              </a:rPr>
              <a:t>cost</a:t>
            </a:r>
            <a:r>
              <a:rPr lang="sv-SE" altLang="sv-SE" sz="3600" dirty="0" smtClean="0">
                <a:solidFill>
                  <a:schemeClr val="tx1"/>
                </a:solidFill>
                <a:latin typeface="Gill Sans Alt One Book"/>
              </a:rPr>
              <a:t>.</a:t>
            </a:r>
          </a:p>
          <a:p>
            <a:r>
              <a:rPr lang="sv-SE" altLang="sv-SE" sz="3600" dirty="0" err="1" smtClean="0">
                <a:solidFill>
                  <a:schemeClr val="tx1"/>
                </a:solidFill>
                <a:latin typeface="Gill Sans Alt One Book"/>
              </a:rPr>
              <a:t>We</a:t>
            </a:r>
            <a:r>
              <a:rPr lang="sv-SE" altLang="sv-SE" sz="3600" dirty="0" smtClean="0">
                <a:solidFill>
                  <a:schemeClr val="tx1"/>
                </a:solidFill>
                <a:latin typeface="Gill Sans Alt One Book"/>
              </a:rPr>
              <a:t> </a:t>
            </a:r>
            <a:r>
              <a:rPr lang="sv-SE" altLang="sv-SE" sz="3600" dirty="0" err="1" smtClean="0">
                <a:solidFill>
                  <a:schemeClr val="tx1"/>
                </a:solidFill>
                <a:latin typeface="Gill Sans Alt One Book"/>
              </a:rPr>
              <a:t>don’t</a:t>
            </a:r>
            <a:r>
              <a:rPr lang="sv-SE" altLang="sv-SE" sz="3600" dirty="0" smtClean="0">
                <a:solidFill>
                  <a:schemeClr val="tx1"/>
                </a:solidFill>
                <a:latin typeface="Gill Sans Alt One Book"/>
              </a:rPr>
              <a:t> </a:t>
            </a:r>
            <a:r>
              <a:rPr lang="sv-SE" altLang="sv-SE" sz="3600" dirty="0" err="1" smtClean="0">
                <a:solidFill>
                  <a:schemeClr val="tx1"/>
                </a:solidFill>
                <a:latin typeface="Gill Sans Alt One Book"/>
              </a:rPr>
              <a:t>need</a:t>
            </a:r>
            <a:r>
              <a:rPr lang="sv-SE" altLang="sv-SE" sz="3600" dirty="0" smtClean="0">
                <a:solidFill>
                  <a:schemeClr val="tx1"/>
                </a:solidFill>
                <a:latin typeface="Gill Sans Alt One Book"/>
              </a:rPr>
              <a:t> more </a:t>
            </a:r>
            <a:r>
              <a:rPr lang="sv-SE" altLang="sv-SE" sz="3600" dirty="0" err="1" smtClean="0">
                <a:solidFill>
                  <a:schemeClr val="tx1"/>
                </a:solidFill>
                <a:latin typeface="Gill Sans Alt One Book"/>
              </a:rPr>
              <a:t>applicants</a:t>
            </a:r>
            <a:r>
              <a:rPr lang="sv-SE" altLang="sv-SE" sz="3600" dirty="0" smtClean="0">
                <a:solidFill>
                  <a:schemeClr val="tx1"/>
                </a:solidFill>
                <a:latin typeface="Gill Sans Alt One Book"/>
              </a:rPr>
              <a:t>, </a:t>
            </a:r>
            <a:r>
              <a:rPr lang="sv-SE" altLang="sv-SE" sz="3600" dirty="0" err="1" smtClean="0">
                <a:solidFill>
                  <a:schemeClr val="tx1"/>
                </a:solidFill>
                <a:latin typeface="Gill Sans Alt One Book"/>
              </a:rPr>
              <a:t>but</a:t>
            </a:r>
            <a:r>
              <a:rPr lang="sv-SE" altLang="sv-SE" sz="3600" dirty="0" smtClean="0">
                <a:solidFill>
                  <a:schemeClr val="tx1"/>
                </a:solidFill>
                <a:latin typeface="Gill Sans Alt One Book"/>
              </a:rPr>
              <a:t> </a:t>
            </a:r>
            <a:r>
              <a:rPr lang="sv-SE" altLang="sv-SE" sz="3600" dirty="0" err="1" smtClean="0">
                <a:solidFill>
                  <a:schemeClr val="tx1"/>
                </a:solidFill>
                <a:latin typeface="Gill Sans Alt One Book"/>
              </a:rPr>
              <a:t>we</a:t>
            </a:r>
            <a:r>
              <a:rPr lang="sv-SE" altLang="sv-SE" sz="3600" dirty="0" smtClean="0">
                <a:solidFill>
                  <a:schemeClr val="tx1"/>
                </a:solidFill>
                <a:latin typeface="Gill Sans Alt One Book"/>
              </a:rPr>
              <a:t> do </a:t>
            </a:r>
            <a:r>
              <a:rPr lang="sv-SE" altLang="sv-SE" sz="3600" dirty="0" err="1" smtClean="0">
                <a:solidFill>
                  <a:schemeClr val="tx1"/>
                </a:solidFill>
                <a:latin typeface="Gill Sans Alt One Book"/>
              </a:rPr>
              <a:t>need</a:t>
            </a:r>
            <a:r>
              <a:rPr lang="sv-SE" altLang="sv-SE" sz="3600" dirty="0" smtClean="0">
                <a:solidFill>
                  <a:schemeClr val="tx1"/>
                </a:solidFill>
                <a:latin typeface="Gill Sans Alt One Book"/>
              </a:rPr>
              <a:t> the right </a:t>
            </a:r>
            <a:r>
              <a:rPr lang="sv-SE" altLang="sv-SE" sz="3600" dirty="0" err="1" smtClean="0">
                <a:solidFill>
                  <a:schemeClr val="tx1"/>
                </a:solidFill>
                <a:latin typeface="Gill Sans Alt One Book"/>
              </a:rPr>
              <a:t>applicants</a:t>
            </a:r>
            <a:r>
              <a:rPr lang="sv-SE" altLang="sv-SE" sz="3600" dirty="0" smtClean="0">
                <a:solidFill>
                  <a:schemeClr val="tx1"/>
                </a:solidFill>
                <a:latin typeface="Gill Sans Alt One Book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905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ubrik 1"/>
          <p:cNvSpPr>
            <a:spLocks noGrp="1"/>
          </p:cNvSpPr>
          <p:nvPr>
            <p:ph type="title"/>
          </p:nvPr>
        </p:nvSpPr>
        <p:spPr>
          <a:xfrm>
            <a:off x="1979613" y="485775"/>
            <a:ext cx="6707187" cy="1143000"/>
          </a:xfrm>
        </p:spPr>
        <p:txBody>
          <a:bodyPr/>
          <a:lstStyle/>
          <a:p>
            <a:r>
              <a:rPr lang="sv-SE" altLang="sv-SE" sz="4400" dirty="0" smtClean="0">
                <a:latin typeface="Gill Sans Alt One Book"/>
              </a:rPr>
              <a:t>Plans for the </a:t>
            </a:r>
            <a:r>
              <a:rPr lang="sv-SE" altLang="sv-SE" sz="4400" dirty="0" err="1" smtClean="0">
                <a:latin typeface="Gill Sans Alt One Book"/>
              </a:rPr>
              <a:t>future</a:t>
            </a:r>
            <a:endParaRPr lang="sv-SE" altLang="sv-SE" sz="4400" dirty="0" smtClean="0">
              <a:latin typeface="Gill Sans Alt One Book"/>
            </a:endParaRPr>
          </a:p>
        </p:txBody>
      </p:sp>
      <p:sp>
        <p:nvSpPr>
          <p:cNvPr id="21508" name="Platshållare för innehåll 2"/>
          <p:cNvSpPr>
            <a:spLocks noGrp="1"/>
          </p:cNvSpPr>
          <p:nvPr>
            <p:ph idx="1"/>
          </p:nvPr>
        </p:nvSpPr>
        <p:spPr>
          <a:xfrm>
            <a:off x="383059" y="2162431"/>
            <a:ext cx="8303741" cy="4250726"/>
          </a:xfrm>
        </p:spPr>
        <p:txBody>
          <a:bodyPr>
            <a:normAutofit/>
          </a:bodyPr>
          <a:lstStyle/>
          <a:p>
            <a:r>
              <a:rPr lang="sv-SE" altLang="sv-SE" sz="3600" dirty="0" err="1" smtClean="0">
                <a:solidFill>
                  <a:schemeClr val="tx1"/>
                </a:solidFill>
                <a:latin typeface="Gill Sans Alt One Book"/>
              </a:rPr>
              <a:t>Finding</a:t>
            </a:r>
            <a:r>
              <a:rPr lang="sv-SE" altLang="sv-SE" sz="3600" dirty="0" smtClean="0">
                <a:solidFill>
                  <a:schemeClr val="tx1"/>
                </a:solidFill>
                <a:latin typeface="Gill Sans Alt One Book"/>
              </a:rPr>
              <a:t> the best </a:t>
            </a:r>
            <a:r>
              <a:rPr lang="sv-SE" altLang="sv-SE" sz="3600" dirty="0" err="1" smtClean="0">
                <a:solidFill>
                  <a:schemeClr val="tx1"/>
                </a:solidFill>
                <a:latin typeface="Gill Sans Alt One Book"/>
              </a:rPr>
              <a:t>applicants</a:t>
            </a:r>
            <a:r>
              <a:rPr lang="sv-SE" altLang="sv-SE" sz="3600" dirty="0" smtClean="0">
                <a:solidFill>
                  <a:schemeClr val="tx1"/>
                </a:solidFill>
                <a:latin typeface="Gill Sans Alt One Book"/>
              </a:rPr>
              <a:t>.</a:t>
            </a:r>
          </a:p>
          <a:p>
            <a:r>
              <a:rPr lang="sv-SE" altLang="sv-SE" sz="3600" dirty="0" smtClean="0">
                <a:solidFill>
                  <a:schemeClr val="tx1"/>
                </a:solidFill>
                <a:latin typeface="Gill Sans Alt One Book"/>
              </a:rPr>
              <a:t>More </a:t>
            </a:r>
            <a:r>
              <a:rPr lang="sv-SE" altLang="sv-SE" sz="3600" dirty="0" err="1" smtClean="0">
                <a:solidFill>
                  <a:schemeClr val="tx1"/>
                </a:solidFill>
                <a:latin typeface="Gill Sans Alt One Book"/>
              </a:rPr>
              <a:t>evaluation</a:t>
            </a:r>
            <a:r>
              <a:rPr lang="sv-SE" altLang="sv-SE" sz="3600" dirty="0" smtClean="0">
                <a:solidFill>
                  <a:schemeClr val="tx1"/>
                </a:solidFill>
                <a:latin typeface="Gill Sans Alt One Book"/>
              </a:rPr>
              <a:t>: </a:t>
            </a:r>
            <a:r>
              <a:rPr lang="sv-SE" altLang="sv-SE" sz="3600" dirty="0" err="1" smtClean="0">
                <a:solidFill>
                  <a:schemeClr val="tx1"/>
                </a:solidFill>
                <a:latin typeface="Gill Sans Alt One Book"/>
              </a:rPr>
              <a:t>Calculating</a:t>
            </a:r>
            <a:r>
              <a:rPr lang="sv-SE" altLang="sv-SE" sz="3600" dirty="0" smtClean="0">
                <a:solidFill>
                  <a:schemeClr val="tx1"/>
                </a:solidFill>
                <a:latin typeface="Gill Sans Alt One Book"/>
              </a:rPr>
              <a:t> the </a:t>
            </a:r>
            <a:r>
              <a:rPr lang="sv-SE" altLang="sv-SE" sz="3600" dirty="0" err="1" smtClean="0">
                <a:solidFill>
                  <a:schemeClr val="tx1"/>
                </a:solidFill>
                <a:latin typeface="Gill Sans Alt One Book"/>
              </a:rPr>
              <a:t>return</a:t>
            </a:r>
            <a:r>
              <a:rPr lang="sv-SE" altLang="sv-SE" sz="3600" dirty="0" smtClean="0">
                <a:solidFill>
                  <a:schemeClr val="tx1"/>
                </a:solidFill>
                <a:latin typeface="Gill Sans Alt One Book"/>
              </a:rPr>
              <a:t> on investment on </a:t>
            </a:r>
            <a:r>
              <a:rPr lang="sv-SE" altLang="sv-SE" sz="3600" dirty="0" err="1" smtClean="0">
                <a:solidFill>
                  <a:schemeClr val="tx1"/>
                </a:solidFill>
                <a:latin typeface="Gill Sans Alt One Book"/>
              </a:rPr>
              <a:t>activites</a:t>
            </a:r>
            <a:r>
              <a:rPr lang="sv-SE" altLang="sv-SE" sz="3600" dirty="0" smtClean="0">
                <a:solidFill>
                  <a:schemeClr val="tx1"/>
                </a:solidFill>
                <a:latin typeface="Gill Sans Alt One Book"/>
              </a:rPr>
              <a:t>. </a:t>
            </a:r>
          </a:p>
          <a:p>
            <a:r>
              <a:rPr lang="sv-SE" altLang="sv-SE" sz="3600" dirty="0" err="1" smtClean="0">
                <a:solidFill>
                  <a:schemeClr val="tx1"/>
                </a:solidFill>
                <a:latin typeface="Gill Sans Alt One Book"/>
              </a:rPr>
              <a:t>Finding</a:t>
            </a:r>
            <a:r>
              <a:rPr lang="sv-SE" altLang="sv-SE" sz="3600" dirty="0" smtClean="0">
                <a:solidFill>
                  <a:schemeClr val="tx1"/>
                </a:solidFill>
                <a:latin typeface="Gill Sans Alt One Book"/>
              </a:rPr>
              <a:t> more </a:t>
            </a:r>
            <a:r>
              <a:rPr lang="sv-SE" altLang="sv-SE" sz="3600" dirty="0" err="1" smtClean="0">
                <a:solidFill>
                  <a:schemeClr val="tx1"/>
                </a:solidFill>
                <a:latin typeface="Gill Sans Alt One Book"/>
              </a:rPr>
              <a:t>ways</a:t>
            </a:r>
            <a:r>
              <a:rPr lang="sv-SE" altLang="sv-SE" sz="3600" dirty="0" smtClean="0">
                <a:solidFill>
                  <a:schemeClr val="tx1"/>
                </a:solidFill>
                <a:latin typeface="Gill Sans Alt One Book"/>
              </a:rPr>
              <a:t> for </a:t>
            </a:r>
            <a:r>
              <a:rPr lang="sv-SE" altLang="sv-SE" sz="3600" dirty="0" err="1" smtClean="0">
                <a:solidFill>
                  <a:schemeClr val="tx1"/>
                </a:solidFill>
                <a:latin typeface="Gill Sans Alt One Book"/>
              </a:rPr>
              <a:t>applicants</a:t>
            </a:r>
            <a:r>
              <a:rPr lang="sv-SE" altLang="sv-SE" sz="3600" dirty="0" smtClean="0">
                <a:solidFill>
                  <a:schemeClr val="tx1"/>
                </a:solidFill>
                <a:latin typeface="Gill Sans Alt One Book"/>
              </a:rPr>
              <a:t> to get in touch </a:t>
            </a:r>
            <a:r>
              <a:rPr lang="sv-SE" altLang="sv-SE" sz="3600" dirty="0" err="1" smtClean="0">
                <a:solidFill>
                  <a:schemeClr val="tx1"/>
                </a:solidFill>
                <a:latin typeface="Gill Sans Alt One Book"/>
              </a:rPr>
              <a:t>with</a:t>
            </a:r>
            <a:r>
              <a:rPr lang="sv-SE" altLang="sv-SE" sz="3600" dirty="0" smtClean="0">
                <a:solidFill>
                  <a:schemeClr val="tx1"/>
                </a:solidFill>
                <a:latin typeface="Gill Sans Alt One Book"/>
              </a:rPr>
              <a:t> </a:t>
            </a:r>
            <a:r>
              <a:rPr lang="sv-SE" altLang="sv-SE" sz="3600" dirty="0" err="1" smtClean="0">
                <a:solidFill>
                  <a:schemeClr val="tx1"/>
                </a:solidFill>
                <a:latin typeface="Gill Sans Alt One Book"/>
              </a:rPr>
              <a:t>current</a:t>
            </a:r>
            <a:r>
              <a:rPr lang="sv-SE" altLang="sv-SE" sz="3600" dirty="0" smtClean="0">
                <a:solidFill>
                  <a:schemeClr val="tx1"/>
                </a:solidFill>
                <a:latin typeface="Gill Sans Alt One Book"/>
              </a:rPr>
              <a:t> students.</a:t>
            </a:r>
          </a:p>
        </p:txBody>
      </p:sp>
    </p:spTree>
    <p:extLst>
      <p:ext uri="{BB962C8B-B14F-4D97-AF65-F5344CB8AC3E}">
        <p14:creationId xmlns:p14="http://schemas.microsoft.com/office/powerpoint/2010/main" val="9600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1979711" y="485799"/>
            <a:ext cx="7058153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uFillTx/>
              </a:defRPr>
            </a:pPr>
            <a:r>
              <a:rPr lang="sv-SE" sz="2800" dirty="0" smtClean="0">
                <a:uFill>
                  <a:solidFill/>
                </a:uFill>
                <a:latin typeface="Gill Sans Alt One Book"/>
              </a:rPr>
              <a:t>Lina Solander, </a:t>
            </a:r>
            <a:r>
              <a:rPr lang="sv-SE" sz="2800" dirty="0" smtClean="0">
                <a:latin typeface="Gill Sans Alt One Book"/>
              </a:rPr>
              <a:t>International Officer</a:t>
            </a:r>
            <a:endParaRPr sz="2800" dirty="0">
              <a:uFill>
                <a:solidFill/>
              </a:uFill>
              <a:latin typeface="Gill Sans Alt One Book"/>
            </a:endParaRPr>
          </a:p>
        </p:txBody>
      </p:sp>
      <p:pic>
        <p:nvPicPr>
          <p:cNvPr id="42" name="image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522015"/>
            <a:ext cx="9158234" cy="5363370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hape 43"/>
          <p:cNvSpPr/>
          <p:nvPr/>
        </p:nvSpPr>
        <p:spPr>
          <a:xfrm>
            <a:off x="221594" y="6212885"/>
            <a:ext cx="6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defTabSz="914400">
              <a:defRPr sz="1800"/>
            </a:pPr>
            <a:endParaRPr sz="2000" dirty="0">
              <a:solidFill>
                <a:srgbClr val="FFFFFF"/>
              </a:solidFill>
              <a:uFill>
                <a:solidFill/>
              </a:uFill>
              <a:latin typeface="Gill Sans Alt One Boo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683567" y="1558704"/>
            <a:ext cx="8595899" cy="234625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sv-SE" altLang="sv-SE" sz="4800" dirty="0" err="1" smtClean="0">
                <a:solidFill>
                  <a:schemeClr val="bg1">
                    <a:lumMod val="50000"/>
                  </a:schemeClr>
                </a:solidFill>
                <a:latin typeface="Gill Sans Alt One Book" panose="020B0502020104020203" pitchFamily="34" charset="0"/>
              </a:rPr>
              <a:t>Questions</a:t>
            </a:r>
            <a:r>
              <a:rPr lang="sv-SE" altLang="sv-SE" sz="4800" dirty="0" smtClean="0">
                <a:solidFill>
                  <a:schemeClr val="bg1">
                    <a:lumMod val="50000"/>
                  </a:schemeClr>
                </a:solidFill>
                <a:latin typeface="Gill Sans Alt One Book" panose="020B0502020104020203" pitchFamily="34" charset="0"/>
              </a:rPr>
              <a:t>? </a:t>
            </a:r>
          </a:p>
          <a:p>
            <a:pPr algn="l"/>
            <a:endParaRPr lang="sv-SE" altLang="sv-SE" sz="2000" dirty="0" smtClean="0">
              <a:solidFill>
                <a:schemeClr val="bg1">
                  <a:lumMod val="50000"/>
                </a:schemeClr>
              </a:solidFill>
              <a:latin typeface="Gill Sans Alt One Book" panose="020B0502020104020203" pitchFamily="34" charset="0"/>
            </a:endParaRPr>
          </a:p>
          <a:p>
            <a:pPr algn="l"/>
            <a:r>
              <a:rPr lang="sv-SE" altLang="sv-SE" dirty="0" smtClean="0">
                <a:solidFill>
                  <a:schemeClr val="bg1">
                    <a:lumMod val="50000"/>
                  </a:schemeClr>
                </a:solidFill>
                <a:latin typeface="Gill Sans Alt One Book" panose="020B0502020104020203" pitchFamily="34" charset="0"/>
              </a:rPr>
              <a:t>lina.solander@uadm.uu.se</a:t>
            </a:r>
            <a:endParaRPr lang="sv-SE" altLang="sv-SE" sz="4800" dirty="0">
              <a:solidFill>
                <a:schemeClr val="bg1">
                  <a:lumMod val="50000"/>
                </a:schemeClr>
              </a:solidFill>
              <a:latin typeface="Gill Sans Alt One Book" panose="020B0502020104020203" pitchFamily="34" charset="0"/>
            </a:endParaRPr>
          </a:p>
        </p:txBody>
      </p:sp>
      <p:pic>
        <p:nvPicPr>
          <p:cNvPr id="1026" name="Picture 2" descr="https://fbcdn-sphotos-g-a.akamaihd.net/hphotos-ak-xaf1/t31.0-8/10275551_664887590231084_3947356044391442853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482634"/>
            <a:ext cx="9180512" cy="340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48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xfrm>
            <a:off x="1979711" y="485799"/>
            <a:ext cx="6707089" cy="1143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lang="sv-SE" sz="3600" dirty="0" smtClean="0">
                <a:uFill>
                  <a:solidFill/>
                </a:uFill>
                <a:latin typeface="Gill Sans Alt One Book"/>
              </a:rPr>
              <a:t>International </a:t>
            </a:r>
            <a:r>
              <a:rPr lang="sv-SE" sz="3600" dirty="0" err="1" smtClean="0">
                <a:uFill>
                  <a:solidFill/>
                </a:uFill>
                <a:latin typeface="Gill Sans Alt One Book"/>
              </a:rPr>
              <a:t>recruitment</a:t>
            </a:r>
            <a:r>
              <a:rPr lang="sv-SE" sz="3600" dirty="0" smtClean="0">
                <a:uFill>
                  <a:solidFill/>
                </a:uFill>
                <a:latin typeface="Gill Sans Alt One Book"/>
              </a:rPr>
              <a:t> at UU</a:t>
            </a:r>
            <a:endParaRPr sz="3600" dirty="0">
              <a:uFill>
                <a:solidFill/>
              </a:uFill>
              <a:latin typeface="Gill Sans Alt One Book"/>
            </a:endParaRPr>
          </a:p>
        </p:txBody>
      </p:sp>
      <p:sp>
        <p:nvSpPr>
          <p:cNvPr id="47" name="Shape 47"/>
          <p:cNvSpPr/>
          <p:nvPr/>
        </p:nvSpPr>
        <p:spPr>
          <a:xfrm>
            <a:off x="609188" y="2196193"/>
            <a:ext cx="8077612" cy="3267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342900" lvl="0" indent="-342900" defTabSz="914400">
              <a:spcBef>
                <a:spcPts val="500"/>
              </a:spcBef>
              <a:buSzPct val="100000"/>
              <a:buFont typeface="Arial"/>
              <a:buChar char="•"/>
              <a:defRPr sz="1800"/>
            </a:pPr>
            <a:r>
              <a:rPr lang="sv-SE" sz="3400" dirty="0" err="1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Started</a:t>
            </a:r>
            <a:r>
              <a:rPr lang="sv-SE" sz="3400" dirty="0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 in 2011, </a:t>
            </a:r>
            <a:r>
              <a:rPr lang="sv-SE" sz="3400" dirty="0" err="1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when</a:t>
            </a:r>
            <a:r>
              <a:rPr lang="sv-SE" sz="3400" dirty="0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 </a:t>
            </a:r>
            <a:r>
              <a:rPr lang="sv-SE" sz="3400" dirty="0" err="1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tuition</a:t>
            </a:r>
            <a:r>
              <a:rPr lang="sv-SE" sz="3400" dirty="0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 </a:t>
            </a:r>
            <a:r>
              <a:rPr lang="sv-SE" sz="3400" dirty="0" err="1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fees</a:t>
            </a:r>
            <a:r>
              <a:rPr lang="sv-SE" sz="3400" dirty="0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 </a:t>
            </a:r>
            <a:r>
              <a:rPr lang="sv-SE" sz="3400" dirty="0" err="1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were</a:t>
            </a:r>
            <a:r>
              <a:rPr lang="sv-SE" sz="3400" dirty="0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 </a:t>
            </a:r>
            <a:r>
              <a:rPr lang="sv-SE" sz="3400" dirty="0" err="1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introduced</a:t>
            </a:r>
            <a:r>
              <a:rPr lang="sv-SE" sz="3400" dirty="0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 for non-EU student.</a:t>
            </a:r>
          </a:p>
          <a:p>
            <a:pPr marL="342900" lvl="0" indent="-342900" defTabSz="914400">
              <a:spcBef>
                <a:spcPts val="500"/>
              </a:spcBef>
              <a:buSzPct val="100000"/>
              <a:buFont typeface="Arial"/>
              <a:buChar char="•"/>
              <a:defRPr sz="1800"/>
            </a:pPr>
            <a:r>
              <a:rPr lang="sv-SE" sz="3400" dirty="0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Small team, </a:t>
            </a:r>
            <a:r>
              <a:rPr lang="sv-SE" sz="3400" dirty="0" err="1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with</a:t>
            </a:r>
            <a:r>
              <a:rPr lang="sv-SE" sz="3400" dirty="0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 small </a:t>
            </a:r>
            <a:r>
              <a:rPr lang="sv-SE" sz="3400" dirty="0" err="1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resources</a:t>
            </a:r>
            <a:r>
              <a:rPr lang="sv-SE" sz="3400" dirty="0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 to </a:t>
            </a:r>
            <a:r>
              <a:rPr lang="sv-SE" sz="3400" dirty="0" err="1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begin</a:t>
            </a:r>
            <a:r>
              <a:rPr lang="sv-SE" sz="3400" dirty="0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 </a:t>
            </a:r>
            <a:r>
              <a:rPr lang="sv-SE" sz="3400" dirty="0" err="1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with</a:t>
            </a:r>
            <a:r>
              <a:rPr lang="sv-SE" sz="3400" dirty="0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.</a:t>
            </a:r>
          </a:p>
          <a:p>
            <a:pPr marL="342900" indent="-342900" defTabSz="914400">
              <a:spcBef>
                <a:spcPts val="500"/>
              </a:spcBef>
              <a:buSzPct val="100000"/>
              <a:buFont typeface="Arial"/>
              <a:buChar char="•"/>
              <a:defRPr sz="1800"/>
            </a:pPr>
            <a:r>
              <a:rPr lang="sv-SE" sz="3400" dirty="0" err="1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Integrated</a:t>
            </a:r>
            <a:r>
              <a:rPr lang="sv-SE" sz="3400" dirty="0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 team, </a:t>
            </a:r>
            <a:r>
              <a:rPr lang="sv-SE" sz="3400" dirty="0" err="1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working</a:t>
            </a:r>
            <a:r>
              <a:rPr lang="sv-SE" sz="3400" dirty="0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 </a:t>
            </a:r>
            <a:r>
              <a:rPr lang="sv-SE" sz="3400" dirty="0" err="1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with</a:t>
            </a:r>
            <a:r>
              <a:rPr lang="sv-SE" sz="3400" dirty="0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 </a:t>
            </a:r>
            <a:r>
              <a:rPr lang="sv-SE" sz="3400" dirty="0" err="1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both</a:t>
            </a:r>
            <a:r>
              <a:rPr lang="sv-SE" sz="3400" dirty="0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 </a:t>
            </a:r>
            <a:r>
              <a:rPr lang="sv-SE" sz="3400" dirty="0" err="1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recruitment</a:t>
            </a:r>
            <a:r>
              <a:rPr lang="sv-SE" sz="3400" dirty="0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 and student support.</a:t>
            </a:r>
            <a:endParaRPr lang="sv-SE" sz="3400" dirty="0" smtClean="0">
              <a:latin typeface="Gill Sans Alt One Book" panose="020B05020201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xfrm>
            <a:off x="1979711" y="485799"/>
            <a:ext cx="6707089" cy="1143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lang="sv-SE" sz="3600" dirty="0" smtClean="0">
                <a:uFill>
                  <a:solidFill/>
                </a:uFill>
                <a:latin typeface="Gill Sans Alt One Book"/>
              </a:rPr>
              <a:t>International </a:t>
            </a:r>
            <a:r>
              <a:rPr lang="sv-SE" sz="3600" dirty="0" err="1" smtClean="0">
                <a:uFill>
                  <a:solidFill/>
                </a:uFill>
                <a:latin typeface="Gill Sans Alt One Book"/>
              </a:rPr>
              <a:t>programmes</a:t>
            </a:r>
            <a:endParaRPr sz="3600" dirty="0">
              <a:uFill>
                <a:solidFill/>
              </a:uFill>
              <a:latin typeface="Gill Sans Alt One Book"/>
            </a:endParaRPr>
          </a:p>
        </p:txBody>
      </p:sp>
      <p:sp>
        <p:nvSpPr>
          <p:cNvPr id="47" name="Shape 47"/>
          <p:cNvSpPr/>
          <p:nvPr/>
        </p:nvSpPr>
        <p:spPr>
          <a:xfrm>
            <a:off x="609188" y="2196193"/>
            <a:ext cx="8077612" cy="4442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342900" lvl="0" indent="-342900" defTabSz="914400">
              <a:spcBef>
                <a:spcPts val="500"/>
              </a:spcBef>
              <a:buSzPct val="100000"/>
              <a:buFont typeface="Arial"/>
              <a:buChar char="•"/>
              <a:defRPr sz="1800"/>
            </a:pPr>
            <a:r>
              <a:rPr lang="sv-SE" sz="3400" dirty="0" err="1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Around</a:t>
            </a:r>
            <a:r>
              <a:rPr lang="sv-SE" sz="3400" dirty="0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 100 international Master’s </a:t>
            </a:r>
            <a:r>
              <a:rPr lang="sv-SE" sz="3400" dirty="0" err="1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programmes</a:t>
            </a:r>
            <a:r>
              <a:rPr lang="sv-SE" sz="3400" dirty="0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, </a:t>
            </a:r>
            <a:r>
              <a:rPr lang="sv-SE" sz="3400" dirty="0" err="1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including</a:t>
            </a:r>
            <a:r>
              <a:rPr lang="sv-SE" sz="3400" dirty="0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 all </a:t>
            </a:r>
            <a:r>
              <a:rPr lang="sv-SE" sz="3400" dirty="0" err="1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specializations</a:t>
            </a:r>
            <a:r>
              <a:rPr lang="sv-SE" sz="3400" dirty="0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. </a:t>
            </a:r>
          </a:p>
          <a:p>
            <a:pPr marL="342900" lvl="0" indent="-342900" defTabSz="914400">
              <a:spcBef>
                <a:spcPts val="500"/>
              </a:spcBef>
              <a:buSzPct val="100000"/>
              <a:buFont typeface="Arial"/>
              <a:buChar char="•"/>
              <a:defRPr sz="1800"/>
            </a:pPr>
            <a:r>
              <a:rPr lang="sv-SE" sz="3400" dirty="0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4 international </a:t>
            </a:r>
            <a:r>
              <a:rPr lang="sv-SE" sz="3400" dirty="0" err="1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Bachelor’s</a:t>
            </a:r>
            <a:r>
              <a:rPr lang="sv-SE" sz="3400" dirty="0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 </a:t>
            </a:r>
            <a:r>
              <a:rPr lang="sv-SE" sz="3400" dirty="0" err="1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programmes</a:t>
            </a:r>
            <a:r>
              <a:rPr lang="sv-SE" sz="3400" dirty="0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.</a:t>
            </a:r>
          </a:p>
          <a:p>
            <a:pPr marL="342900" lvl="0" indent="-342900" defTabSz="914400">
              <a:spcBef>
                <a:spcPts val="500"/>
              </a:spcBef>
              <a:buSzPct val="100000"/>
              <a:buFont typeface="Arial"/>
              <a:buChar char="•"/>
              <a:defRPr sz="1800"/>
            </a:pPr>
            <a:r>
              <a:rPr lang="sv-SE" sz="3400" dirty="0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National </a:t>
            </a:r>
            <a:r>
              <a:rPr lang="sv-SE" sz="3400" dirty="0" err="1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application</a:t>
            </a:r>
            <a:r>
              <a:rPr lang="sv-SE" sz="3400" dirty="0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 portal: </a:t>
            </a:r>
            <a:r>
              <a:rPr lang="sv-SE" sz="3400" dirty="0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  <a:hlinkClick r:id="rId2"/>
              </a:rPr>
              <a:t>www.universityadmissions.se</a:t>
            </a:r>
            <a:r>
              <a:rPr lang="sv-SE" sz="3400" dirty="0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 </a:t>
            </a:r>
          </a:p>
          <a:p>
            <a:pPr marL="342900" lvl="0" indent="-342900" defTabSz="914400">
              <a:spcBef>
                <a:spcPts val="500"/>
              </a:spcBef>
              <a:buSzPct val="100000"/>
              <a:buFont typeface="Arial"/>
              <a:buChar char="•"/>
              <a:defRPr sz="1800"/>
            </a:pPr>
            <a:r>
              <a:rPr lang="sv-SE" sz="3400" dirty="0" err="1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Admission</a:t>
            </a:r>
            <a:r>
              <a:rPr lang="sv-SE" sz="3400" dirty="0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 </a:t>
            </a:r>
            <a:r>
              <a:rPr lang="sv-SE" sz="3400" dirty="0" err="1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only</a:t>
            </a:r>
            <a:r>
              <a:rPr lang="sv-SE" sz="3400" dirty="0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 to the fall </a:t>
            </a:r>
            <a:r>
              <a:rPr lang="sv-SE" sz="3400" dirty="0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semesters, </a:t>
            </a:r>
            <a:r>
              <a:rPr lang="sv-SE" sz="3400" dirty="0" err="1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application</a:t>
            </a:r>
            <a:r>
              <a:rPr lang="sv-SE" sz="3400" dirty="0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 deadline </a:t>
            </a:r>
            <a:r>
              <a:rPr lang="sv-SE" sz="3400" dirty="0" err="1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January</a:t>
            </a:r>
            <a:r>
              <a:rPr lang="sv-SE" sz="3400" dirty="0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 15 </a:t>
            </a:r>
            <a:r>
              <a:rPr lang="sv-SE" sz="3400" dirty="0" err="1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every</a:t>
            </a:r>
            <a:r>
              <a:rPr lang="sv-SE" sz="3400" dirty="0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 </a:t>
            </a:r>
            <a:r>
              <a:rPr lang="sv-SE" sz="3400" dirty="0" err="1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year</a:t>
            </a:r>
            <a:r>
              <a:rPr lang="sv-SE" sz="3400" dirty="0" smtClean="0">
                <a:solidFill>
                  <a:schemeClr val="tx1"/>
                </a:solidFill>
                <a:uFill>
                  <a:solidFill/>
                </a:uFill>
                <a:latin typeface="Gill Sans Alt One Book" panose="020B0502020104020203" pitchFamily="34" charset="0"/>
                <a:ea typeface="Arial"/>
                <a:cs typeface="Arial"/>
                <a:sym typeface="Arial"/>
              </a:rPr>
              <a:t>.</a:t>
            </a:r>
            <a:endParaRPr lang="sv-SE" sz="3400" dirty="0" smtClean="0">
              <a:solidFill>
                <a:schemeClr val="tx1"/>
              </a:solidFill>
              <a:uFill>
                <a:solidFill/>
              </a:uFill>
              <a:latin typeface="Gill Sans Alt One Book" panose="020B0502020104020203" pitchFamily="34" charset="0"/>
              <a:ea typeface="Arial"/>
              <a:cs typeface="Arial"/>
              <a:sym typeface="Arial"/>
            </a:endParaRPr>
          </a:p>
          <a:p>
            <a:pPr marL="342900" lvl="0" indent="-342900" defTabSz="914400">
              <a:spcBef>
                <a:spcPts val="500"/>
              </a:spcBef>
              <a:buSzPct val="100000"/>
              <a:buFont typeface="Arial"/>
              <a:buChar char="•"/>
              <a:defRPr sz="1800"/>
            </a:pPr>
            <a:endParaRPr lang="sv-SE" sz="3400" dirty="0" smtClean="0">
              <a:solidFill>
                <a:schemeClr val="tx1"/>
              </a:solidFill>
              <a:uFill>
                <a:solidFill/>
              </a:uFill>
              <a:latin typeface="Gill Sans Alt One Book" panose="020B0502020104020203" pitchFamily="34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570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xfrm>
            <a:off x="1979711" y="485799"/>
            <a:ext cx="6707089" cy="1143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lang="sv-SE" sz="3600" dirty="0" smtClean="0">
                <a:uFill>
                  <a:solidFill/>
                </a:uFill>
                <a:latin typeface="Gill Sans Alt One Book"/>
              </a:rPr>
              <a:t>Progress so far</a:t>
            </a:r>
            <a:endParaRPr sz="3600" dirty="0">
              <a:uFill>
                <a:solidFill/>
              </a:uFill>
              <a:latin typeface="Gill Sans Alt One Book"/>
            </a:endParaRPr>
          </a:p>
        </p:txBody>
      </p:sp>
      <p:sp>
        <p:nvSpPr>
          <p:cNvPr id="47" name="Shape 47"/>
          <p:cNvSpPr/>
          <p:nvPr/>
        </p:nvSpPr>
        <p:spPr>
          <a:xfrm>
            <a:off x="609188" y="2196193"/>
            <a:ext cx="8077612" cy="3942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342900" lvl="0" indent="-342900" defTabSz="914400">
              <a:spcBef>
                <a:spcPts val="500"/>
              </a:spcBef>
              <a:buSzPct val="100000"/>
              <a:buFont typeface="Arial"/>
              <a:buChar char="•"/>
              <a:defRPr sz="1800"/>
            </a:pPr>
            <a:r>
              <a:rPr lang="sv-SE" sz="3600" dirty="0" err="1" smtClean="0">
                <a:solidFill>
                  <a:schemeClr val="tx1"/>
                </a:solidFill>
                <a:uFill>
                  <a:solidFill/>
                </a:uFill>
                <a:latin typeface="Gill Sans Alt One Book"/>
                <a:ea typeface="Arial"/>
                <a:cs typeface="Arial"/>
                <a:sym typeface="Arial"/>
              </a:rPr>
              <a:t>Constant</a:t>
            </a:r>
            <a:r>
              <a:rPr lang="sv-SE" sz="3600" dirty="0" smtClean="0">
                <a:solidFill>
                  <a:schemeClr val="tx1"/>
                </a:solidFill>
                <a:uFill>
                  <a:solidFill/>
                </a:uFill>
                <a:latin typeface="Gill Sans Alt One Book"/>
                <a:ea typeface="Arial"/>
                <a:cs typeface="Arial"/>
                <a:sym typeface="Arial"/>
              </a:rPr>
              <a:t> </a:t>
            </a:r>
            <a:r>
              <a:rPr lang="sv-SE" sz="3600" dirty="0" err="1" smtClean="0">
                <a:solidFill>
                  <a:schemeClr val="tx1"/>
                </a:solidFill>
                <a:uFill>
                  <a:solidFill/>
                </a:uFill>
                <a:latin typeface="Gill Sans Alt One Book"/>
                <a:ea typeface="Arial"/>
                <a:cs typeface="Arial"/>
                <a:sym typeface="Arial"/>
              </a:rPr>
              <a:t>increase</a:t>
            </a:r>
            <a:r>
              <a:rPr lang="sv-SE" sz="3600" dirty="0" smtClean="0">
                <a:solidFill>
                  <a:schemeClr val="tx1"/>
                </a:solidFill>
                <a:uFill>
                  <a:solidFill/>
                </a:uFill>
                <a:latin typeface="Gill Sans Alt One Book"/>
                <a:ea typeface="Arial"/>
                <a:cs typeface="Arial"/>
                <a:sym typeface="Arial"/>
              </a:rPr>
              <a:t> in </a:t>
            </a:r>
            <a:r>
              <a:rPr lang="sv-SE" sz="3600" dirty="0" err="1" smtClean="0">
                <a:solidFill>
                  <a:schemeClr val="tx1"/>
                </a:solidFill>
                <a:uFill>
                  <a:solidFill/>
                </a:uFill>
                <a:latin typeface="Gill Sans Alt One Book"/>
                <a:ea typeface="Arial"/>
                <a:cs typeface="Arial"/>
                <a:sym typeface="Arial"/>
              </a:rPr>
              <a:t>applicants</a:t>
            </a:r>
            <a:r>
              <a:rPr lang="sv-SE" sz="3600" dirty="0" smtClean="0">
                <a:solidFill>
                  <a:schemeClr val="tx1"/>
                </a:solidFill>
                <a:uFill>
                  <a:solidFill/>
                </a:uFill>
                <a:latin typeface="Gill Sans Alt One Book"/>
                <a:ea typeface="Arial"/>
                <a:cs typeface="Arial"/>
                <a:sym typeface="Arial"/>
              </a:rPr>
              <a:t> and </a:t>
            </a:r>
            <a:r>
              <a:rPr lang="sv-SE" sz="3600" dirty="0" err="1" smtClean="0">
                <a:solidFill>
                  <a:schemeClr val="tx1"/>
                </a:solidFill>
                <a:uFill>
                  <a:solidFill/>
                </a:uFill>
                <a:latin typeface="Gill Sans Alt One Book"/>
                <a:ea typeface="Arial"/>
                <a:cs typeface="Arial"/>
                <a:sym typeface="Arial"/>
              </a:rPr>
              <a:t>admitted</a:t>
            </a:r>
            <a:r>
              <a:rPr lang="sv-SE" sz="3600" dirty="0" smtClean="0">
                <a:solidFill>
                  <a:schemeClr val="tx1"/>
                </a:solidFill>
                <a:uFill>
                  <a:solidFill/>
                </a:uFill>
                <a:latin typeface="Gill Sans Alt One Book"/>
                <a:ea typeface="Arial"/>
                <a:cs typeface="Arial"/>
                <a:sym typeface="Arial"/>
              </a:rPr>
              <a:t> students per </a:t>
            </a:r>
            <a:r>
              <a:rPr lang="sv-SE" sz="3600" dirty="0" err="1" smtClean="0">
                <a:solidFill>
                  <a:schemeClr val="tx1"/>
                </a:solidFill>
                <a:uFill>
                  <a:solidFill/>
                </a:uFill>
                <a:latin typeface="Gill Sans Alt One Book"/>
                <a:ea typeface="Arial"/>
                <a:cs typeface="Arial"/>
                <a:sym typeface="Arial"/>
              </a:rPr>
              <a:t>year</a:t>
            </a:r>
            <a:r>
              <a:rPr lang="sv-SE" sz="3600" dirty="0" smtClean="0">
                <a:solidFill>
                  <a:schemeClr val="tx1"/>
                </a:solidFill>
                <a:uFill>
                  <a:solidFill/>
                </a:uFill>
                <a:latin typeface="Gill Sans Alt One Book"/>
                <a:ea typeface="Arial"/>
                <a:cs typeface="Arial"/>
                <a:sym typeface="Arial"/>
              </a:rPr>
              <a:t>, </a:t>
            </a:r>
            <a:r>
              <a:rPr lang="sv-SE" sz="3600" dirty="0" err="1" smtClean="0">
                <a:solidFill>
                  <a:schemeClr val="tx1"/>
                </a:solidFill>
                <a:uFill>
                  <a:solidFill/>
                </a:uFill>
                <a:latin typeface="Gill Sans Alt One Book"/>
                <a:ea typeface="Arial"/>
                <a:cs typeface="Arial"/>
                <a:sym typeface="Arial"/>
              </a:rPr>
              <a:t>around</a:t>
            </a:r>
            <a:r>
              <a:rPr lang="sv-SE" sz="3600" dirty="0" smtClean="0">
                <a:solidFill>
                  <a:schemeClr val="tx1"/>
                </a:solidFill>
                <a:uFill>
                  <a:solidFill/>
                </a:uFill>
                <a:latin typeface="Gill Sans Alt One Book"/>
                <a:ea typeface="Arial"/>
                <a:cs typeface="Arial"/>
                <a:sym typeface="Arial"/>
              </a:rPr>
              <a:t> 10-25 % per </a:t>
            </a:r>
            <a:r>
              <a:rPr lang="sv-SE" sz="3600" dirty="0" err="1" smtClean="0">
                <a:solidFill>
                  <a:schemeClr val="tx1"/>
                </a:solidFill>
                <a:uFill>
                  <a:solidFill/>
                </a:uFill>
                <a:latin typeface="Gill Sans Alt One Book"/>
                <a:ea typeface="Arial"/>
                <a:cs typeface="Arial"/>
                <a:sym typeface="Arial"/>
              </a:rPr>
              <a:t>year</a:t>
            </a:r>
            <a:r>
              <a:rPr lang="sv-SE" sz="3600" dirty="0" smtClean="0">
                <a:solidFill>
                  <a:schemeClr val="tx1"/>
                </a:solidFill>
                <a:uFill>
                  <a:solidFill/>
                </a:uFill>
                <a:latin typeface="Gill Sans Alt One Book"/>
                <a:ea typeface="Arial"/>
                <a:cs typeface="Arial"/>
                <a:sym typeface="Arial"/>
              </a:rPr>
              <a:t>. </a:t>
            </a:r>
          </a:p>
          <a:p>
            <a:pPr marL="342900" lvl="0" indent="-342900" defTabSz="914400">
              <a:spcBef>
                <a:spcPts val="500"/>
              </a:spcBef>
              <a:buSzPct val="100000"/>
              <a:buFont typeface="Arial"/>
              <a:buChar char="•"/>
              <a:defRPr sz="1800"/>
            </a:pPr>
            <a:r>
              <a:rPr lang="sv-SE" sz="3600" dirty="0" smtClean="0">
                <a:solidFill>
                  <a:schemeClr val="tx1"/>
                </a:solidFill>
                <a:uFill>
                  <a:solidFill/>
                </a:uFill>
                <a:latin typeface="Gill Sans Alt One Book"/>
                <a:ea typeface="Arial"/>
                <a:cs typeface="Arial"/>
                <a:sym typeface="Arial"/>
              </a:rPr>
              <a:t>Fall 2020: 8500 </a:t>
            </a:r>
            <a:r>
              <a:rPr lang="sv-SE" sz="3600" dirty="0" err="1" smtClean="0">
                <a:solidFill>
                  <a:schemeClr val="tx1"/>
                </a:solidFill>
                <a:uFill>
                  <a:solidFill/>
                </a:uFill>
                <a:latin typeface="Gill Sans Alt One Book"/>
                <a:ea typeface="Arial"/>
                <a:cs typeface="Arial"/>
                <a:sym typeface="Arial"/>
              </a:rPr>
              <a:t>first</a:t>
            </a:r>
            <a:r>
              <a:rPr lang="sv-SE" sz="3600" dirty="0" smtClean="0">
                <a:solidFill>
                  <a:schemeClr val="tx1"/>
                </a:solidFill>
                <a:uFill>
                  <a:solidFill/>
                </a:uFill>
                <a:latin typeface="Gill Sans Alt One Book"/>
                <a:ea typeface="Arial"/>
                <a:cs typeface="Arial"/>
                <a:sym typeface="Arial"/>
              </a:rPr>
              <a:t>-hand </a:t>
            </a:r>
            <a:r>
              <a:rPr lang="sv-SE" sz="3600" dirty="0" err="1" smtClean="0">
                <a:solidFill>
                  <a:schemeClr val="tx1"/>
                </a:solidFill>
                <a:uFill>
                  <a:solidFill/>
                </a:uFill>
                <a:latin typeface="Gill Sans Alt One Book"/>
                <a:ea typeface="Arial"/>
                <a:cs typeface="Arial"/>
                <a:sym typeface="Arial"/>
              </a:rPr>
              <a:t>applicants</a:t>
            </a:r>
            <a:r>
              <a:rPr lang="sv-SE" sz="3600" dirty="0" smtClean="0">
                <a:solidFill>
                  <a:schemeClr val="tx1"/>
                </a:solidFill>
                <a:uFill>
                  <a:solidFill/>
                </a:uFill>
                <a:latin typeface="Gill Sans Alt One Book"/>
                <a:ea typeface="Arial"/>
                <a:cs typeface="Arial"/>
                <a:sym typeface="Arial"/>
              </a:rPr>
              <a:t>, 3250 </a:t>
            </a:r>
            <a:r>
              <a:rPr lang="sv-SE" sz="3600" dirty="0" err="1" smtClean="0">
                <a:solidFill>
                  <a:schemeClr val="tx1"/>
                </a:solidFill>
                <a:uFill>
                  <a:solidFill/>
                </a:uFill>
                <a:latin typeface="Gill Sans Alt One Book"/>
                <a:ea typeface="Arial"/>
                <a:cs typeface="Arial"/>
                <a:sym typeface="Arial"/>
              </a:rPr>
              <a:t>admitted</a:t>
            </a:r>
            <a:r>
              <a:rPr lang="sv-SE" sz="3600" dirty="0" smtClean="0">
                <a:solidFill>
                  <a:schemeClr val="tx1"/>
                </a:solidFill>
                <a:uFill>
                  <a:solidFill/>
                </a:uFill>
                <a:latin typeface="Gill Sans Alt One Book"/>
                <a:ea typeface="Arial"/>
                <a:cs typeface="Arial"/>
                <a:sym typeface="Arial"/>
              </a:rPr>
              <a:t> students. </a:t>
            </a:r>
            <a:r>
              <a:rPr lang="sv-SE" sz="3600" dirty="0" err="1" smtClean="0">
                <a:solidFill>
                  <a:schemeClr val="tx1"/>
                </a:solidFill>
                <a:uFill>
                  <a:solidFill/>
                </a:uFill>
                <a:latin typeface="Gill Sans Alt One Book"/>
                <a:ea typeface="Arial"/>
                <a:cs typeface="Arial"/>
                <a:sym typeface="Arial"/>
              </a:rPr>
              <a:t>Almost</a:t>
            </a:r>
            <a:r>
              <a:rPr lang="sv-SE" sz="3600" dirty="0" smtClean="0">
                <a:solidFill>
                  <a:schemeClr val="tx1"/>
                </a:solidFill>
                <a:uFill>
                  <a:solidFill/>
                </a:uFill>
                <a:latin typeface="Gill Sans Alt One Book"/>
                <a:ea typeface="Arial"/>
                <a:cs typeface="Arial"/>
                <a:sym typeface="Arial"/>
              </a:rPr>
              <a:t> 700 new </a:t>
            </a:r>
            <a:r>
              <a:rPr lang="sv-SE" sz="3600" dirty="0" err="1" smtClean="0">
                <a:solidFill>
                  <a:schemeClr val="tx1"/>
                </a:solidFill>
                <a:uFill>
                  <a:solidFill/>
                </a:uFill>
                <a:latin typeface="Gill Sans Alt One Book"/>
                <a:ea typeface="Arial"/>
                <a:cs typeface="Arial"/>
                <a:sym typeface="Arial"/>
              </a:rPr>
              <a:t>fee-paying</a:t>
            </a:r>
            <a:r>
              <a:rPr lang="sv-SE" sz="3600" dirty="0" smtClean="0">
                <a:solidFill>
                  <a:schemeClr val="tx1"/>
                </a:solidFill>
                <a:uFill>
                  <a:solidFill/>
                </a:uFill>
                <a:latin typeface="Gill Sans Alt One Book"/>
                <a:ea typeface="Arial"/>
                <a:cs typeface="Arial"/>
                <a:sym typeface="Arial"/>
              </a:rPr>
              <a:t> students </a:t>
            </a:r>
            <a:r>
              <a:rPr lang="sv-SE" sz="3600" dirty="0" err="1" smtClean="0">
                <a:solidFill>
                  <a:schemeClr val="tx1"/>
                </a:solidFill>
                <a:uFill>
                  <a:solidFill/>
                </a:uFill>
                <a:latin typeface="Gill Sans Alt One Book"/>
                <a:ea typeface="Arial"/>
                <a:cs typeface="Arial"/>
                <a:sym typeface="Arial"/>
              </a:rPr>
              <a:t>who</a:t>
            </a:r>
            <a:r>
              <a:rPr lang="sv-SE" sz="3600" dirty="0" smtClean="0">
                <a:solidFill>
                  <a:schemeClr val="tx1"/>
                </a:solidFill>
                <a:uFill>
                  <a:solidFill/>
                </a:uFill>
                <a:latin typeface="Gill Sans Alt One Book"/>
                <a:ea typeface="Arial"/>
                <a:cs typeface="Arial"/>
                <a:sym typeface="Arial"/>
              </a:rPr>
              <a:t> </a:t>
            </a:r>
            <a:r>
              <a:rPr lang="sv-SE" sz="3600" dirty="0" err="1" smtClean="0">
                <a:solidFill>
                  <a:schemeClr val="tx1"/>
                </a:solidFill>
                <a:uFill>
                  <a:solidFill/>
                </a:uFill>
                <a:latin typeface="Gill Sans Alt One Book"/>
                <a:ea typeface="Arial"/>
                <a:cs typeface="Arial"/>
                <a:sym typeface="Arial"/>
              </a:rPr>
              <a:t>paid</a:t>
            </a:r>
            <a:r>
              <a:rPr lang="sv-SE" sz="3600" dirty="0" smtClean="0">
                <a:solidFill>
                  <a:schemeClr val="tx1"/>
                </a:solidFill>
                <a:uFill>
                  <a:solidFill/>
                </a:uFill>
                <a:latin typeface="Gill Sans Alt One Book"/>
                <a:ea typeface="Arial"/>
                <a:cs typeface="Arial"/>
                <a:sym typeface="Arial"/>
              </a:rPr>
              <a:t> </a:t>
            </a:r>
            <a:r>
              <a:rPr lang="sv-SE" sz="3600" dirty="0" err="1" smtClean="0">
                <a:solidFill>
                  <a:schemeClr val="tx1"/>
                </a:solidFill>
                <a:uFill>
                  <a:solidFill/>
                </a:uFill>
                <a:latin typeface="Gill Sans Alt One Book"/>
                <a:ea typeface="Arial"/>
                <a:cs typeface="Arial"/>
                <a:sym typeface="Arial"/>
              </a:rPr>
              <a:t>their</a:t>
            </a:r>
            <a:r>
              <a:rPr lang="sv-SE" sz="3600" dirty="0" smtClean="0">
                <a:solidFill>
                  <a:schemeClr val="tx1"/>
                </a:solidFill>
                <a:uFill>
                  <a:solidFill/>
                </a:uFill>
                <a:latin typeface="Gill Sans Alt One Book"/>
                <a:ea typeface="Arial"/>
                <a:cs typeface="Arial"/>
                <a:sym typeface="Arial"/>
              </a:rPr>
              <a:t> </a:t>
            </a:r>
            <a:r>
              <a:rPr lang="sv-SE" sz="3600" dirty="0" err="1" smtClean="0">
                <a:solidFill>
                  <a:schemeClr val="tx1"/>
                </a:solidFill>
                <a:uFill>
                  <a:solidFill/>
                </a:uFill>
                <a:latin typeface="Gill Sans Alt One Book"/>
                <a:ea typeface="Arial"/>
                <a:cs typeface="Arial"/>
                <a:sym typeface="Arial"/>
              </a:rPr>
              <a:t>tuition</a:t>
            </a:r>
            <a:r>
              <a:rPr lang="sv-SE" sz="3600" dirty="0" smtClean="0">
                <a:solidFill>
                  <a:schemeClr val="tx1"/>
                </a:solidFill>
                <a:uFill>
                  <a:solidFill/>
                </a:uFill>
                <a:latin typeface="Gill Sans Alt One Book"/>
                <a:ea typeface="Arial"/>
                <a:cs typeface="Arial"/>
                <a:sym typeface="Arial"/>
              </a:rPr>
              <a:t> </a:t>
            </a:r>
            <a:r>
              <a:rPr lang="sv-SE" sz="3600" dirty="0" err="1" smtClean="0">
                <a:solidFill>
                  <a:schemeClr val="tx1"/>
                </a:solidFill>
                <a:uFill>
                  <a:solidFill/>
                </a:uFill>
                <a:latin typeface="Gill Sans Alt One Book"/>
                <a:ea typeface="Arial"/>
                <a:cs typeface="Arial"/>
                <a:sym typeface="Arial"/>
              </a:rPr>
              <a:t>fee</a:t>
            </a:r>
            <a:r>
              <a:rPr lang="sv-SE" sz="3600" dirty="0" smtClean="0">
                <a:solidFill>
                  <a:schemeClr val="tx1"/>
                </a:solidFill>
                <a:uFill>
                  <a:solidFill/>
                </a:uFill>
                <a:latin typeface="Gill Sans Alt One Book"/>
                <a:ea typeface="Arial"/>
                <a:cs typeface="Arial"/>
                <a:sym typeface="Arial"/>
              </a:rPr>
              <a:t>, plus 3-400 new EU students.</a:t>
            </a:r>
          </a:p>
        </p:txBody>
      </p:sp>
    </p:spTree>
    <p:extLst>
      <p:ext uri="{BB962C8B-B14F-4D97-AF65-F5344CB8AC3E}">
        <p14:creationId xmlns:p14="http://schemas.microsoft.com/office/powerpoint/2010/main" val="130929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ubrik 1"/>
          <p:cNvSpPr>
            <a:spLocks noGrp="1"/>
          </p:cNvSpPr>
          <p:nvPr>
            <p:ph type="title"/>
          </p:nvPr>
        </p:nvSpPr>
        <p:spPr>
          <a:xfrm>
            <a:off x="1570038" y="0"/>
            <a:ext cx="7459662" cy="1630363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altLang="sv-SE" dirty="0" smtClean="0">
                <a:latin typeface="Arial" charset="0"/>
                <a:ea typeface="ＭＳ Ｐゴシック" charset="-128"/>
                <a:cs typeface="Arial" charset="0"/>
              </a:rPr>
              <a:t/>
            </a:r>
            <a:br>
              <a:rPr lang="sv-SE" altLang="sv-SE" dirty="0" smtClean="0">
                <a:latin typeface="Arial" charset="0"/>
                <a:ea typeface="ＭＳ Ｐゴシック" charset="-128"/>
                <a:cs typeface="Arial" charset="0"/>
              </a:rPr>
            </a:br>
            <a:r>
              <a:rPr lang="sv-SE" altLang="sv-SE" dirty="0" err="1" smtClean="0">
                <a:latin typeface="Gill Sans Alt One Book"/>
                <a:ea typeface="ＭＳ Ｐゴシック" charset="-128"/>
                <a:cs typeface="Arial" charset="0"/>
              </a:rPr>
              <a:t>Create</a:t>
            </a:r>
            <a:r>
              <a:rPr lang="sv-SE" altLang="sv-SE" dirty="0" smtClean="0">
                <a:latin typeface="Gill Sans Alt One Book"/>
                <a:ea typeface="ＭＳ Ｐゴシック" charset="-128"/>
                <a:cs typeface="Arial" charset="0"/>
              </a:rPr>
              <a:t> </a:t>
            </a:r>
            <a:r>
              <a:rPr lang="sv-SE" altLang="sv-SE" dirty="0" err="1" smtClean="0">
                <a:latin typeface="Gill Sans Alt One Book"/>
                <a:ea typeface="ＭＳ Ｐゴシック" charset="-128"/>
                <a:cs typeface="Arial" charset="0"/>
              </a:rPr>
              <a:t>interest</a:t>
            </a:r>
            <a:endParaRPr lang="sv-SE" altLang="sv-SE" sz="2700" dirty="0" smtClean="0">
              <a:latin typeface="Gill Sans Alt One Book"/>
              <a:ea typeface="ＭＳ Ｐゴシック" charset="-128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491" y="1630363"/>
            <a:ext cx="8597214" cy="2031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171450" marR="0" indent="-1714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v-SE" sz="24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Mainly</a:t>
            </a:r>
            <a:r>
              <a:rPr lang="sv-SE" sz="24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</a:t>
            </a:r>
            <a:r>
              <a:rPr lang="sv-SE" sz="24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through</a:t>
            </a:r>
            <a:r>
              <a:rPr lang="sv-SE" sz="24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</a:t>
            </a:r>
            <a:r>
              <a:rPr lang="sv-SE" sz="24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our</a:t>
            </a:r>
            <a:r>
              <a:rPr lang="sv-SE" sz="24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</a:t>
            </a:r>
            <a:r>
              <a:rPr lang="sv-SE" sz="24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website</a:t>
            </a:r>
            <a:r>
              <a:rPr lang="sv-SE" sz="24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and Google </a:t>
            </a:r>
            <a:r>
              <a:rPr lang="sv-SE" sz="24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AdWords</a:t>
            </a:r>
            <a:r>
              <a:rPr lang="sv-SE" sz="24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.</a:t>
            </a:r>
            <a:endParaRPr kumimoji="0" lang="sv-SE" sz="2400" b="0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Gill Sans Alt One Book" panose="020B0502020104020203" pitchFamily="34" charset="0"/>
              <a:sym typeface="Helvetica"/>
            </a:endParaRPr>
          </a:p>
          <a:p>
            <a:pPr marL="171450" marR="0" indent="-1714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v-SE" sz="24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We</a:t>
            </a:r>
            <a:r>
              <a:rPr lang="sv-SE" sz="24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</a:t>
            </a:r>
            <a:r>
              <a:rPr lang="sv-SE" sz="24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also</a:t>
            </a:r>
            <a:r>
              <a:rPr lang="sv-SE" sz="24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</a:t>
            </a:r>
            <a:r>
              <a:rPr lang="sv-SE" sz="24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have</a:t>
            </a:r>
            <a:r>
              <a:rPr lang="sv-SE" sz="24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</a:t>
            </a:r>
            <a:r>
              <a:rPr lang="sv-SE" sz="24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around</a:t>
            </a:r>
            <a:r>
              <a:rPr lang="sv-SE" sz="24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10 agents and </a:t>
            </a:r>
            <a:r>
              <a:rPr lang="sv-SE" sz="24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work</a:t>
            </a:r>
            <a:r>
              <a:rPr lang="sv-SE" sz="24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</a:t>
            </a:r>
            <a:r>
              <a:rPr lang="sv-SE" sz="24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with</a:t>
            </a:r>
            <a:r>
              <a:rPr lang="sv-SE" sz="24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</a:t>
            </a:r>
            <a:r>
              <a:rPr lang="sv-SE" sz="24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one</a:t>
            </a:r>
            <a:r>
              <a:rPr lang="sv-SE" sz="24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portal </a:t>
            </a:r>
            <a:r>
              <a:rPr lang="sv-SE" sz="24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website</a:t>
            </a:r>
            <a:r>
              <a:rPr lang="sv-SE" sz="24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.</a:t>
            </a:r>
            <a:endParaRPr kumimoji="0" lang="sv-SE" sz="2400" b="0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Gill Sans Alt One Book" panose="020B0502020104020203" pitchFamily="34" charset="0"/>
              <a:sym typeface="Helvetica"/>
            </a:endParaRPr>
          </a:p>
          <a:p>
            <a:pPr marL="171450" marR="0" indent="-1714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sv-SE" sz="2800" b="0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Gill Sans Alt One Book" panose="020B0502020104020203" pitchFamily="34" charset="0"/>
              <a:sym typeface="Helvetica"/>
            </a:endParaRPr>
          </a:p>
          <a:p>
            <a:pPr marL="171450" marR="0" indent="-1714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sv-SE" sz="2800" dirty="0">
              <a:solidFill>
                <a:srgbClr val="000000"/>
              </a:solidFill>
              <a:latin typeface="Gill Sans Alt One Book" panose="020B0502020104020203" pitchFamily="34" charset="0"/>
            </a:endParaRPr>
          </a:p>
          <a:p>
            <a:pPr marL="171450" marR="0" indent="-1714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sv-SE" sz="2800" b="0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Gill Sans Alt One Book" panose="020B0502020104020203" pitchFamily="34" charset="0"/>
              <a:sym typeface="Helvetic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616" y="2713432"/>
            <a:ext cx="4258430" cy="41445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22" y="4067517"/>
            <a:ext cx="2896004" cy="63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58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1103098" y="803918"/>
            <a:ext cx="7534275" cy="1368425"/>
          </a:xfrm>
        </p:spPr>
        <p:txBody>
          <a:bodyPr lIns="0" tIns="0" rIns="0" bIns="0" anchor="t">
            <a:normAutofit/>
          </a:bodyPr>
          <a:lstStyle/>
          <a:p>
            <a:pPr eaLnBrk="1"/>
            <a:r>
              <a:rPr lang="sv-SE" altLang="sv-SE" sz="3200" dirty="0" err="1" smtClean="0">
                <a:latin typeface="Gill Sans Alt One Book"/>
              </a:rPr>
              <a:t>Recruitment</a:t>
            </a:r>
            <a:r>
              <a:rPr lang="sv-SE" altLang="sv-SE" sz="3200" dirty="0" smtClean="0">
                <a:latin typeface="Gill Sans Alt One Book"/>
              </a:rPr>
              <a:t> </a:t>
            </a:r>
            <a:r>
              <a:rPr lang="sv-SE" altLang="sv-SE" sz="3200" dirty="0" err="1" smtClean="0">
                <a:latin typeface="Gill Sans Alt One Book"/>
              </a:rPr>
              <a:t>fairs</a:t>
            </a:r>
            <a:endParaRPr lang="sv-SE" altLang="sv-SE" sz="1800" dirty="0" smtClean="0">
              <a:latin typeface="Gill Sans Alt One Book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6562" y="1736123"/>
            <a:ext cx="8581767" cy="1538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171450" marR="0" indent="-1714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Conservative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</a:t>
            </a: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strategy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: </a:t>
            </a: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We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</a:t>
            </a: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travel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to a </a:t>
            </a: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select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</a:t>
            </a: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number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of </a:t>
            </a: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countries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</a:t>
            </a: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every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</a:t>
            </a: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year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. </a:t>
            </a: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Countries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</a:t>
            </a: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are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</a:t>
            </a: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selected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</a:t>
            </a: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mainly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on the basis of </a:t>
            </a: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applicant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and </a:t>
            </a: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admission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data from </a:t>
            </a: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previous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</a:t>
            </a: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year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. China and India </a:t>
            </a: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our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</a:t>
            </a: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biggest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 </a:t>
            </a:r>
            <a:r>
              <a:rPr lang="sv-SE" sz="2000" dirty="0" err="1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countries</a:t>
            </a:r>
            <a:r>
              <a:rPr lang="sv-SE" sz="2000" dirty="0" smtClean="0">
                <a:solidFill>
                  <a:srgbClr val="000000"/>
                </a:solidFill>
                <a:latin typeface="Gill Sans Alt One Book" panose="020B0502020104020203" pitchFamily="34" charset="0"/>
              </a:rPr>
              <a:t>.</a:t>
            </a:r>
          </a:p>
          <a:p>
            <a:pPr marL="171450" marR="0" indent="-1714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sv-SE" sz="20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Alt One Book" panose="020B0502020104020203" pitchFamily="34" charset="0"/>
                <a:sym typeface="Helvetica"/>
              </a:rPr>
              <a:t>Fairs</a:t>
            </a:r>
            <a:r>
              <a:rPr kumimoji="0" lang="sv-SE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Alt One Book" panose="020B0502020104020203" pitchFamily="34" charset="0"/>
                <a:sym typeface="Helvetica"/>
              </a:rPr>
              <a:t> </a:t>
            </a:r>
            <a:r>
              <a:rPr kumimoji="0" lang="sv-SE" sz="20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Alt One Book" panose="020B0502020104020203" pitchFamily="34" charset="0"/>
                <a:sym typeface="Helvetica"/>
              </a:rPr>
              <a:t>have</a:t>
            </a:r>
            <a:r>
              <a:rPr kumimoji="0" lang="sv-SE" sz="2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Alt One Book" panose="020B0502020104020203" pitchFamily="34" charset="0"/>
                <a:sym typeface="Helvetica"/>
              </a:rPr>
              <a:t> a </a:t>
            </a:r>
            <a:r>
              <a:rPr kumimoji="0" lang="sv-SE" sz="20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Alt One Book" panose="020B0502020104020203" pitchFamily="34" charset="0"/>
                <a:sym typeface="Helvetica"/>
              </a:rPr>
              <a:t>documented</a:t>
            </a:r>
            <a:r>
              <a:rPr kumimoji="0" lang="sv-SE" sz="2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Alt One Book" panose="020B0502020104020203" pitchFamily="34" charset="0"/>
                <a:sym typeface="Helvetica"/>
              </a:rPr>
              <a:t> </a:t>
            </a:r>
            <a:r>
              <a:rPr kumimoji="0" lang="sv-SE" sz="20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Alt One Book" panose="020B0502020104020203" pitchFamily="34" charset="0"/>
                <a:sym typeface="Helvetica"/>
              </a:rPr>
              <a:t>low</a:t>
            </a:r>
            <a:r>
              <a:rPr kumimoji="0" lang="sv-SE" sz="2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Alt One Book" panose="020B0502020104020203" pitchFamily="34" charset="0"/>
                <a:sym typeface="Helvetica"/>
              </a:rPr>
              <a:t> </a:t>
            </a:r>
            <a:r>
              <a:rPr kumimoji="0" lang="sv-SE" sz="20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Alt One Book" panose="020B0502020104020203" pitchFamily="34" charset="0"/>
                <a:sym typeface="Helvetica"/>
              </a:rPr>
              <a:t>return</a:t>
            </a:r>
            <a:r>
              <a:rPr kumimoji="0" lang="sv-SE" sz="2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Alt One Book" panose="020B0502020104020203" pitchFamily="34" charset="0"/>
                <a:sym typeface="Helvetica"/>
              </a:rPr>
              <a:t> on investment, </a:t>
            </a:r>
            <a:r>
              <a:rPr kumimoji="0" lang="sv-SE" sz="20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Alt One Book" panose="020B0502020104020203" pitchFamily="34" charset="0"/>
                <a:sym typeface="Helvetica"/>
              </a:rPr>
              <a:t>but</a:t>
            </a:r>
            <a:r>
              <a:rPr kumimoji="0" lang="sv-SE" sz="2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Alt One Book" panose="020B0502020104020203" pitchFamily="34" charset="0"/>
                <a:sym typeface="Helvetica"/>
              </a:rPr>
              <a:t> </a:t>
            </a:r>
            <a:r>
              <a:rPr kumimoji="0" lang="sv-SE" sz="20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Alt One Book" panose="020B0502020104020203" pitchFamily="34" charset="0"/>
                <a:sym typeface="Helvetica"/>
              </a:rPr>
              <a:t>can</a:t>
            </a:r>
            <a:r>
              <a:rPr kumimoji="0" lang="sv-SE" sz="2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Alt One Book" panose="020B0502020104020203" pitchFamily="34" charset="0"/>
                <a:sym typeface="Helvetica"/>
              </a:rPr>
              <a:t> of </a:t>
            </a:r>
            <a:r>
              <a:rPr kumimoji="0" lang="sv-SE" sz="20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Alt One Book" panose="020B0502020104020203" pitchFamily="34" charset="0"/>
                <a:sym typeface="Helvetica"/>
              </a:rPr>
              <a:t>course</a:t>
            </a:r>
            <a:r>
              <a:rPr kumimoji="0" lang="sv-SE" sz="2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Alt One Book" panose="020B0502020104020203" pitchFamily="34" charset="0"/>
                <a:sym typeface="Helvetica"/>
              </a:rPr>
              <a:t> be </a:t>
            </a:r>
            <a:r>
              <a:rPr kumimoji="0" lang="sv-SE" sz="20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Alt One Book" panose="020B0502020104020203" pitchFamily="34" charset="0"/>
                <a:sym typeface="Helvetica"/>
              </a:rPr>
              <a:t>used</a:t>
            </a:r>
            <a:r>
              <a:rPr kumimoji="0" lang="sv-SE" sz="2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Alt One Book" panose="020B0502020104020203" pitchFamily="34" charset="0"/>
                <a:sym typeface="Helvetica"/>
              </a:rPr>
              <a:t> for </a:t>
            </a:r>
            <a:r>
              <a:rPr kumimoji="0" lang="sv-SE" sz="20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Alt One Book" panose="020B0502020104020203" pitchFamily="34" charset="0"/>
                <a:sym typeface="Helvetica"/>
              </a:rPr>
              <a:t>other</a:t>
            </a:r>
            <a:r>
              <a:rPr kumimoji="0" lang="sv-SE" sz="2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Alt One Book" panose="020B0502020104020203" pitchFamily="34" charset="0"/>
                <a:sym typeface="Helvetica"/>
              </a:rPr>
              <a:t> purposes.</a:t>
            </a:r>
            <a:endParaRPr kumimoji="0" lang="sv-SE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ill Sans Alt One Book" panose="020B0502020104020203" pitchFamily="34" charset="0"/>
              <a:sym typeface="Helvetic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804" y="3358699"/>
            <a:ext cx="5112773" cy="340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2763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title"/>
          </p:nvPr>
        </p:nvSpPr>
        <p:spPr>
          <a:xfrm>
            <a:off x="1620384" y="410935"/>
            <a:ext cx="7164387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sv-SE" sz="4000" dirty="0" smtClean="0">
                <a:latin typeface="Gill Sans Alt One Book"/>
                <a:cs typeface="Arial" charset="0"/>
              </a:rPr>
              <a:t>Applicant support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0384" y="1847334"/>
            <a:ext cx="8229600" cy="5257802"/>
          </a:xfrm>
        </p:spPr>
        <p:txBody>
          <a:bodyPr>
            <a:normAutofit/>
          </a:bodyPr>
          <a:lstStyle/>
          <a:p>
            <a:r>
              <a:rPr lang="sv-SE" sz="3000" dirty="0" err="1" smtClean="0">
                <a:latin typeface="Gill Sans Alt One Book" panose="020B0502020104020203" pitchFamily="34" charset="0"/>
              </a:rPr>
              <a:t>Cost</a:t>
            </a:r>
            <a:r>
              <a:rPr lang="sv-SE" sz="3000" dirty="0" smtClean="0">
                <a:latin typeface="Gill Sans Alt One Book" panose="020B0502020104020203" pitchFamily="34" charset="0"/>
              </a:rPr>
              <a:t> </a:t>
            </a:r>
            <a:r>
              <a:rPr lang="sv-SE" sz="3000" dirty="0" err="1" smtClean="0">
                <a:latin typeface="Gill Sans Alt One Book" panose="020B0502020104020203" pitchFamily="34" charset="0"/>
              </a:rPr>
              <a:t>effective</a:t>
            </a:r>
            <a:endParaRPr lang="sv-SE" sz="3000" dirty="0" smtClean="0">
              <a:latin typeface="Gill Sans Alt One Book" panose="020B0502020104020203" pitchFamily="34" charset="0"/>
            </a:endParaRPr>
          </a:p>
          <a:p>
            <a:r>
              <a:rPr lang="sv-SE" sz="3000" dirty="0" err="1" smtClean="0">
                <a:latin typeface="Gill Sans Alt One Book" panose="020B0502020104020203" pitchFamily="34" charset="0"/>
              </a:rPr>
              <a:t>High</a:t>
            </a:r>
            <a:r>
              <a:rPr lang="sv-SE" sz="3000" dirty="0" smtClean="0">
                <a:latin typeface="Gill Sans Alt One Book" panose="020B0502020104020203" pitchFamily="34" charset="0"/>
              </a:rPr>
              <a:t> </a:t>
            </a:r>
            <a:r>
              <a:rPr lang="sv-SE" sz="3000" dirty="0" err="1" smtClean="0">
                <a:latin typeface="Gill Sans Alt One Book" panose="020B0502020104020203" pitchFamily="34" charset="0"/>
              </a:rPr>
              <a:t>level</a:t>
            </a:r>
            <a:r>
              <a:rPr lang="sv-SE" sz="3000" dirty="0" smtClean="0">
                <a:latin typeface="Gill Sans Alt One Book" panose="020B0502020104020203" pitchFamily="34" charset="0"/>
              </a:rPr>
              <a:t> of service – </a:t>
            </a:r>
            <a:r>
              <a:rPr lang="sv-SE" sz="3000" dirty="0" err="1" smtClean="0">
                <a:latin typeface="Gill Sans Alt One Book" panose="020B0502020104020203" pitchFamily="34" charset="0"/>
              </a:rPr>
              <a:t>correct</a:t>
            </a:r>
            <a:r>
              <a:rPr lang="sv-SE" sz="3000" dirty="0" smtClean="0">
                <a:latin typeface="Gill Sans Alt One Book" panose="020B0502020104020203" pitchFamily="34" charset="0"/>
              </a:rPr>
              <a:t> and </a:t>
            </a:r>
            <a:r>
              <a:rPr lang="sv-SE" sz="3000" dirty="0" err="1" smtClean="0">
                <a:latin typeface="Gill Sans Alt One Book" panose="020B0502020104020203" pitchFamily="34" charset="0"/>
              </a:rPr>
              <a:t>quick</a:t>
            </a:r>
            <a:r>
              <a:rPr lang="sv-SE" sz="3000" dirty="0" smtClean="0">
                <a:latin typeface="Gill Sans Alt One Book" panose="020B0502020104020203" pitchFamily="34" charset="0"/>
              </a:rPr>
              <a:t>.</a:t>
            </a:r>
            <a:endParaRPr lang="sv-SE" sz="3000" dirty="0">
              <a:latin typeface="Gill Sans Alt One Book" panose="020B0502020104020203" pitchFamily="34" charset="0"/>
            </a:endParaRPr>
          </a:p>
          <a:p>
            <a:r>
              <a:rPr lang="sv-SE" sz="3000" dirty="0" smtClean="0">
                <a:latin typeface="Gill Sans Alt One Book" panose="020B0502020104020203" pitchFamily="34" charset="0"/>
              </a:rPr>
              <a:t>One stop shop – </a:t>
            </a:r>
            <a:r>
              <a:rPr lang="sv-SE" sz="3000" dirty="0" err="1" smtClean="0">
                <a:latin typeface="Gill Sans Alt One Book" panose="020B0502020104020203" pitchFamily="34" charset="0"/>
              </a:rPr>
              <a:t>we</a:t>
            </a:r>
            <a:r>
              <a:rPr lang="sv-SE" sz="3000" dirty="0" smtClean="0">
                <a:latin typeface="Gill Sans Alt One Book" panose="020B0502020104020203" pitchFamily="34" charset="0"/>
              </a:rPr>
              <a:t> </a:t>
            </a:r>
            <a:r>
              <a:rPr lang="sv-SE" sz="3000" dirty="0" err="1" smtClean="0">
                <a:latin typeface="Gill Sans Alt One Book" panose="020B0502020104020203" pitchFamily="34" charset="0"/>
              </a:rPr>
              <a:t>want</a:t>
            </a:r>
            <a:r>
              <a:rPr lang="sv-SE" sz="3000" dirty="0" smtClean="0">
                <a:latin typeface="Gill Sans Alt One Book" panose="020B0502020104020203" pitchFamily="34" charset="0"/>
              </a:rPr>
              <a:t> to make sure </a:t>
            </a:r>
            <a:r>
              <a:rPr lang="sv-SE" sz="3000" dirty="0" err="1" smtClean="0">
                <a:latin typeface="Gill Sans Alt One Book" panose="020B0502020104020203" pitchFamily="34" charset="0"/>
              </a:rPr>
              <a:t>applicants</a:t>
            </a:r>
            <a:r>
              <a:rPr lang="sv-SE" sz="3000" dirty="0" smtClean="0">
                <a:latin typeface="Gill Sans Alt One Book" panose="020B0502020104020203" pitchFamily="34" charset="0"/>
              </a:rPr>
              <a:t> and </a:t>
            </a:r>
            <a:r>
              <a:rPr lang="sv-SE" sz="3000" dirty="0" err="1" smtClean="0">
                <a:latin typeface="Gill Sans Alt One Book" panose="020B0502020104020203" pitchFamily="34" charset="0"/>
              </a:rPr>
              <a:t>admitted</a:t>
            </a:r>
            <a:r>
              <a:rPr lang="sv-SE" sz="3000" dirty="0" smtClean="0">
                <a:latin typeface="Gill Sans Alt One Book" panose="020B0502020104020203" pitchFamily="34" charset="0"/>
              </a:rPr>
              <a:t> students get the </a:t>
            </a:r>
            <a:r>
              <a:rPr lang="sv-SE" sz="3000" dirty="0" err="1" smtClean="0">
                <a:latin typeface="Gill Sans Alt One Book" panose="020B0502020104020203" pitchFamily="34" charset="0"/>
              </a:rPr>
              <a:t>correct</a:t>
            </a:r>
            <a:r>
              <a:rPr lang="sv-SE" sz="3000" dirty="0" smtClean="0">
                <a:latin typeface="Gill Sans Alt One Book" panose="020B0502020104020203" pitchFamily="34" charset="0"/>
              </a:rPr>
              <a:t> information.</a:t>
            </a:r>
          </a:p>
          <a:p>
            <a:r>
              <a:rPr lang="sv-SE" sz="3000" dirty="0" smtClean="0">
                <a:latin typeface="Gill Sans Alt One Book" panose="020B0502020104020203" pitchFamily="34" charset="0"/>
              </a:rPr>
              <a:t>Personal touch – </a:t>
            </a:r>
            <a:r>
              <a:rPr lang="sv-SE" sz="3000" dirty="0" err="1" smtClean="0">
                <a:latin typeface="Gill Sans Alt One Book" panose="020B0502020104020203" pitchFamily="34" charset="0"/>
              </a:rPr>
              <a:t>they</a:t>
            </a:r>
            <a:r>
              <a:rPr lang="sv-SE" sz="3000" dirty="0" smtClean="0">
                <a:latin typeface="Gill Sans Alt One Book" panose="020B0502020104020203" pitchFamily="34" charset="0"/>
              </a:rPr>
              <a:t> talk to the same </a:t>
            </a:r>
            <a:r>
              <a:rPr lang="sv-SE" sz="3000" dirty="0" err="1" smtClean="0">
                <a:latin typeface="Gill Sans Alt One Book" panose="020B0502020104020203" pitchFamily="34" charset="0"/>
              </a:rPr>
              <a:t>people</a:t>
            </a:r>
            <a:r>
              <a:rPr lang="sv-SE" sz="3000" dirty="0" smtClean="0">
                <a:latin typeface="Gill Sans Alt One Book" panose="020B0502020104020203" pitchFamily="34" charset="0"/>
              </a:rPr>
              <a:t> from </a:t>
            </a:r>
            <a:r>
              <a:rPr lang="sv-SE" sz="3000" dirty="0" err="1" smtClean="0">
                <a:latin typeface="Gill Sans Alt One Book" panose="020B0502020104020203" pitchFamily="34" charset="0"/>
              </a:rPr>
              <a:t>interest-applicant-admitted-arrived</a:t>
            </a:r>
            <a:r>
              <a:rPr lang="sv-SE" sz="3000" dirty="0" smtClean="0">
                <a:latin typeface="Gill Sans Alt One Book" panose="020B0502020104020203" pitchFamily="34" charset="0"/>
              </a:rPr>
              <a:t>.</a:t>
            </a:r>
          </a:p>
          <a:p>
            <a:r>
              <a:rPr lang="sv-SE" sz="3000" dirty="0" smtClean="0">
                <a:latin typeface="Gill Sans Alt One Book" panose="020B0502020104020203" pitchFamily="34" charset="0"/>
              </a:rPr>
              <a:t>Make sure </a:t>
            </a:r>
            <a:r>
              <a:rPr lang="sv-SE" sz="3000" dirty="0" err="1" smtClean="0">
                <a:latin typeface="Gill Sans Alt One Book" panose="020B0502020104020203" pitchFamily="34" charset="0"/>
              </a:rPr>
              <a:t>applicants</a:t>
            </a:r>
            <a:r>
              <a:rPr lang="sv-SE" sz="3000" dirty="0" smtClean="0">
                <a:latin typeface="Gill Sans Alt One Book" panose="020B0502020104020203" pitchFamily="34" charset="0"/>
              </a:rPr>
              <a:t> </a:t>
            </a:r>
            <a:r>
              <a:rPr lang="sv-SE" sz="3000" dirty="0" err="1" smtClean="0">
                <a:latin typeface="Gill Sans Alt One Book" panose="020B0502020104020203" pitchFamily="34" charset="0"/>
              </a:rPr>
              <a:t>submit</a:t>
            </a:r>
            <a:r>
              <a:rPr lang="sv-SE" sz="3000" dirty="0" smtClean="0">
                <a:latin typeface="Gill Sans Alt One Book" panose="020B0502020104020203" pitchFamily="34" charset="0"/>
              </a:rPr>
              <a:t> a </a:t>
            </a:r>
            <a:r>
              <a:rPr lang="sv-SE" sz="3000" dirty="0" err="1" smtClean="0">
                <a:latin typeface="Gill Sans Alt One Book" panose="020B0502020104020203" pitchFamily="34" charset="0"/>
              </a:rPr>
              <a:t>correct</a:t>
            </a:r>
            <a:r>
              <a:rPr lang="sv-SE" sz="3000" dirty="0" smtClean="0">
                <a:latin typeface="Gill Sans Alt One Book" panose="020B0502020104020203" pitchFamily="34" charset="0"/>
              </a:rPr>
              <a:t> </a:t>
            </a:r>
            <a:r>
              <a:rPr lang="sv-SE" sz="3000" dirty="0" err="1" smtClean="0">
                <a:latin typeface="Gill Sans Alt One Book" panose="020B0502020104020203" pitchFamily="34" charset="0"/>
              </a:rPr>
              <a:t>application</a:t>
            </a:r>
            <a:r>
              <a:rPr lang="sv-SE" sz="3000" dirty="0" smtClean="0">
                <a:latin typeface="Gill Sans Alt One Book" panose="020B0502020104020203" pitchFamily="34" charset="0"/>
              </a:rPr>
              <a:t> – </a:t>
            </a:r>
            <a:r>
              <a:rPr lang="sv-SE" sz="3000" dirty="0" err="1" smtClean="0">
                <a:latin typeface="Gill Sans Alt One Book" panose="020B0502020104020203" pitchFamily="34" charset="0"/>
              </a:rPr>
              <a:t>we</a:t>
            </a:r>
            <a:r>
              <a:rPr lang="sv-SE" sz="3000" dirty="0" smtClean="0">
                <a:latin typeface="Gill Sans Alt One Book" panose="020B0502020104020203" pitchFamily="34" charset="0"/>
              </a:rPr>
              <a:t> still </a:t>
            </a:r>
            <a:r>
              <a:rPr lang="sv-SE" sz="3000" dirty="0" err="1" smtClean="0">
                <a:latin typeface="Gill Sans Alt One Book" panose="020B0502020104020203" pitchFamily="34" charset="0"/>
              </a:rPr>
              <a:t>lose</a:t>
            </a:r>
            <a:r>
              <a:rPr lang="sv-SE" sz="3000" dirty="0" smtClean="0">
                <a:latin typeface="Gill Sans Alt One Book" panose="020B0502020104020203" pitchFamily="34" charset="0"/>
              </a:rPr>
              <a:t> </a:t>
            </a:r>
            <a:r>
              <a:rPr lang="sv-SE" sz="3000" dirty="0" err="1" smtClean="0">
                <a:latin typeface="Gill Sans Alt One Book" panose="020B0502020104020203" pitchFamily="34" charset="0"/>
              </a:rPr>
              <a:t>too</a:t>
            </a:r>
            <a:r>
              <a:rPr lang="sv-SE" sz="3000" dirty="0" smtClean="0">
                <a:latin typeface="Gill Sans Alt One Book" panose="020B0502020104020203" pitchFamily="34" charset="0"/>
              </a:rPr>
              <a:t> </a:t>
            </a:r>
            <a:r>
              <a:rPr lang="sv-SE" sz="3000" dirty="0" err="1" smtClean="0">
                <a:latin typeface="Gill Sans Alt One Book" panose="020B0502020104020203" pitchFamily="34" charset="0"/>
              </a:rPr>
              <a:t>many</a:t>
            </a:r>
            <a:r>
              <a:rPr lang="sv-SE" sz="3000" dirty="0" smtClean="0">
                <a:latin typeface="Gill Sans Alt One Book" panose="020B0502020104020203" pitchFamily="34" charset="0"/>
              </a:rPr>
              <a:t> </a:t>
            </a:r>
            <a:r>
              <a:rPr lang="sv-SE" sz="3000" dirty="0" err="1" smtClean="0">
                <a:latin typeface="Gill Sans Alt One Book" panose="020B0502020104020203" pitchFamily="34" charset="0"/>
              </a:rPr>
              <a:t>applicants</a:t>
            </a:r>
            <a:r>
              <a:rPr lang="sv-SE" sz="3000" dirty="0" smtClean="0">
                <a:latin typeface="Gill Sans Alt One Book" panose="020B0502020104020203" pitchFamily="34" charset="0"/>
              </a:rPr>
              <a:t> </a:t>
            </a:r>
            <a:r>
              <a:rPr lang="sv-SE" sz="3000" dirty="0" err="1" smtClean="0">
                <a:latin typeface="Gill Sans Alt One Book" panose="020B0502020104020203" pitchFamily="34" charset="0"/>
              </a:rPr>
              <a:t>every</a:t>
            </a:r>
            <a:r>
              <a:rPr lang="sv-SE" sz="3000" dirty="0" smtClean="0">
                <a:latin typeface="Gill Sans Alt One Book" panose="020B0502020104020203" pitchFamily="34" charset="0"/>
              </a:rPr>
              <a:t> </a:t>
            </a:r>
            <a:r>
              <a:rPr lang="sv-SE" sz="3000" dirty="0" err="1" smtClean="0">
                <a:latin typeface="Gill Sans Alt One Book" panose="020B0502020104020203" pitchFamily="34" charset="0"/>
              </a:rPr>
              <a:t>year</a:t>
            </a:r>
            <a:r>
              <a:rPr lang="sv-SE" sz="3000" dirty="0" smtClean="0">
                <a:latin typeface="Gill Sans Alt One Book" panose="020B0502020104020203" pitchFamily="34" charset="0"/>
              </a:rPr>
              <a:t> </a:t>
            </a:r>
            <a:r>
              <a:rPr lang="sv-SE" sz="3000" dirty="0" err="1" smtClean="0">
                <a:latin typeface="Gill Sans Alt One Book" panose="020B0502020104020203" pitchFamily="34" charset="0"/>
              </a:rPr>
              <a:t>due</a:t>
            </a:r>
            <a:r>
              <a:rPr lang="sv-SE" sz="3000" dirty="0" smtClean="0">
                <a:latin typeface="Gill Sans Alt One Book" panose="020B0502020104020203" pitchFamily="34" charset="0"/>
              </a:rPr>
              <a:t> to </a:t>
            </a:r>
            <a:r>
              <a:rPr lang="sv-SE" sz="3000" dirty="0" err="1" smtClean="0">
                <a:latin typeface="Gill Sans Alt One Book" panose="020B0502020104020203" pitchFamily="34" charset="0"/>
              </a:rPr>
              <a:t>incorrect</a:t>
            </a:r>
            <a:r>
              <a:rPr lang="sv-SE" sz="3000" dirty="0" smtClean="0">
                <a:latin typeface="Gill Sans Alt One Book" panose="020B0502020104020203" pitchFamily="34" charset="0"/>
              </a:rPr>
              <a:t> </a:t>
            </a:r>
            <a:r>
              <a:rPr lang="sv-SE" sz="3000" dirty="0" err="1" smtClean="0">
                <a:latin typeface="Gill Sans Alt One Book" panose="020B0502020104020203" pitchFamily="34" charset="0"/>
              </a:rPr>
              <a:t>applications</a:t>
            </a:r>
            <a:r>
              <a:rPr lang="sv-SE" sz="3000" dirty="0" smtClean="0">
                <a:latin typeface="Gill Sans Alt One Book" panose="020B0502020104020203" pitchFamily="34" charset="0"/>
              </a:rPr>
              <a:t>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55811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1979711" y="485799"/>
            <a:ext cx="7071135" cy="1143001"/>
          </a:xfrm>
          <a:prstGeom prst="rect">
            <a:avLst/>
          </a:prstGeom>
        </p:spPr>
        <p:txBody>
          <a:bodyPr/>
          <a:lstStyle>
            <a:lvl1pPr algn="l">
              <a:defRPr sz="3400"/>
            </a:lvl1pPr>
          </a:lstStyle>
          <a:p>
            <a:pPr lvl="0" algn="r">
              <a:defRPr sz="1800">
                <a:uFillTx/>
              </a:defRPr>
            </a:pPr>
            <a:r>
              <a:rPr lang="sv-SE" sz="3400" dirty="0" err="1" smtClean="0">
                <a:uFill>
                  <a:solidFill/>
                </a:uFill>
                <a:latin typeface="Gill Sans Alt One Book"/>
              </a:rPr>
              <a:t>During</a:t>
            </a:r>
            <a:r>
              <a:rPr lang="sv-SE" sz="3400" dirty="0" smtClean="0">
                <a:uFill>
                  <a:solidFill/>
                </a:uFill>
                <a:latin typeface="Gill Sans Alt One Book"/>
              </a:rPr>
              <a:t> and </a:t>
            </a:r>
            <a:r>
              <a:rPr lang="sv-SE" sz="3400" dirty="0" err="1" smtClean="0">
                <a:uFill>
                  <a:solidFill/>
                </a:uFill>
                <a:latin typeface="Gill Sans Alt One Book"/>
              </a:rPr>
              <a:t>after</a:t>
            </a:r>
            <a:r>
              <a:rPr lang="sv-SE" sz="3400" dirty="0" smtClean="0">
                <a:uFill>
                  <a:solidFill/>
                </a:uFill>
                <a:latin typeface="Gill Sans Alt One Book"/>
              </a:rPr>
              <a:t> the </a:t>
            </a:r>
            <a:r>
              <a:rPr lang="sv-SE" sz="3400" dirty="0" err="1" smtClean="0">
                <a:uFill>
                  <a:solidFill/>
                </a:uFill>
                <a:latin typeface="Gill Sans Alt One Book"/>
              </a:rPr>
              <a:t>application</a:t>
            </a:r>
            <a:endParaRPr sz="3400" dirty="0">
              <a:uFill>
                <a:solidFill/>
              </a:uFill>
              <a:latin typeface="Gill Sans Alt One Book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5669" y="1643788"/>
            <a:ext cx="8106034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14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Alt One Book" panose="020B0502020104020203" pitchFamily="34" charset="0"/>
                <a:sym typeface="Helvetica"/>
              </a:rPr>
              <a:t>We</a:t>
            </a:r>
            <a:r>
              <a:rPr kumimoji="0" lang="sv-SE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Alt One Book" panose="020B0502020104020203" pitchFamily="34" charset="0"/>
                <a:sym typeface="Helvetica"/>
              </a:rPr>
              <a:t> </a:t>
            </a:r>
            <a:r>
              <a:rPr kumimoji="0" lang="sv-SE" sz="14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Alt One Book" panose="020B0502020104020203" pitchFamily="34" charset="0"/>
                <a:sym typeface="Helvetica"/>
              </a:rPr>
              <a:t>send</a:t>
            </a:r>
            <a:r>
              <a:rPr kumimoji="0" lang="sv-SE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Alt One Book" panose="020B0502020104020203" pitchFamily="34" charset="0"/>
                <a:sym typeface="Helvetica"/>
              </a:rPr>
              <a:t> </a:t>
            </a:r>
            <a:r>
              <a:rPr kumimoji="0" lang="sv-SE" sz="14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Alt One Book" panose="020B0502020104020203" pitchFamily="34" charset="0"/>
                <a:sym typeface="Helvetica"/>
              </a:rPr>
              <a:t>out</a:t>
            </a:r>
            <a:r>
              <a:rPr kumimoji="0" lang="sv-SE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Alt One Book" panose="020B0502020104020203" pitchFamily="34" charset="0"/>
                <a:sym typeface="Helvetica"/>
              </a:rPr>
              <a:t> </a:t>
            </a:r>
            <a:r>
              <a:rPr kumimoji="0" lang="sv-SE" sz="14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Alt One Book" panose="020B0502020104020203" pitchFamily="34" charset="0"/>
                <a:sym typeface="Helvetica"/>
              </a:rPr>
              <a:t>many</a:t>
            </a:r>
            <a:r>
              <a:rPr kumimoji="0" lang="sv-SE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Alt One Book" panose="020B0502020104020203" pitchFamily="34" charset="0"/>
                <a:sym typeface="Helvetica"/>
              </a:rPr>
              <a:t> </a:t>
            </a:r>
            <a:r>
              <a:rPr kumimoji="0" lang="sv-SE" sz="14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Alt One Book" panose="020B0502020104020203" pitchFamily="34" charset="0"/>
                <a:sym typeface="Helvetica"/>
              </a:rPr>
              <a:t>emails</a:t>
            </a:r>
            <a:r>
              <a:rPr kumimoji="0" lang="sv-SE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Alt One Book" panose="020B0502020104020203" pitchFamily="34" charset="0"/>
                <a:sym typeface="Helvetica"/>
              </a:rPr>
              <a:t> to make sure </a:t>
            </a:r>
            <a:r>
              <a:rPr kumimoji="0" lang="sv-SE" sz="14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Alt One Book" panose="020B0502020104020203" pitchFamily="34" charset="0"/>
                <a:sym typeface="Helvetica"/>
              </a:rPr>
              <a:t>applicants</a:t>
            </a:r>
            <a:r>
              <a:rPr kumimoji="0" lang="sv-SE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Alt One Book" panose="020B0502020104020203" pitchFamily="34" charset="0"/>
                <a:sym typeface="Helvetica"/>
              </a:rPr>
              <a:t> </a:t>
            </a:r>
            <a:r>
              <a:rPr kumimoji="0" lang="sv-SE" sz="14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Alt One Book" panose="020B0502020104020203" pitchFamily="34" charset="0"/>
                <a:sym typeface="Helvetica"/>
              </a:rPr>
              <a:t>submit</a:t>
            </a:r>
            <a:r>
              <a:rPr kumimoji="0" lang="sv-SE" sz="1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Alt One Book" panose="020B0502020104020203" pitchFamily="34" charset="0"/>
                <a:sym typeface="Helvetica"/>
              </a:rPr>
              <a:t> a </a:t>
            </a:r>
            <a:r>
              <a:rPr kumimoji="0" lang="sv-SE" sz="14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Alt One Book" panose="020B0502020104020203" pitchFamily="34" charset="0"/>
                <a:sym typeface="Helvetica"/>
              </a:rPr>
              <a:t>correct</a:t>
            </a:r>
            <a:r>
              <a:rPr kumimoji="0" lang="sv-SE" sz="1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Alt One Book" panose="020B0502020104020203" pitchFamily="34" charset="0"/>
                <a:sym typeface="Helvetica"/>
              </a:rPr>
              <a:t> </a:t>
            </a:r>
            <a:r>
              <a:rPr kumimoji="0" lang="sv-SE" sz="14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Alt One Book" panose="020B0502020104020203" pitchFamily="34" charset="0"/>
                <a:sym typeface="Helvetica"/>
              </a:rPr>
              <a:t>application</a:t>
            </a:r>
            <a:r>
              <a:rPr kumimoji="0" lang="sv-SE" sz="1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Alt One Book" panose="020B0502020104020203" pitchFamily="34" charset="0"/>
                <a:sym typeface="Helvetica"/>
              </a:rPr>
              <a:t> on </a:t>
            </a:r>
            <a:r>
              <a:rPr kumimoji="0" lang="sv-SE" sz="14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Alt One Book" panose="020B0502020104020203" pitchFamily="34" charset="0"/>
                <a:sym typeface="Helvetica"/>
              </a:rPr>
              <a:t>time</a:t>
            </a:r>
            <a:r>
              <a:rPr kumimoji="0" lang="sv-SE" sz="1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Alt One Book" panose="020B0502020104020203" pitchFamily="34" charset="0"/>
                <a:sym typeface="Helvetica"/>
              </a:rPr>
              <a:t>:</a:t>
            </a:r>
            <a:endParaRPr kumimoji="0" lang="sv-SE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ill Sans Alt One Book" panose="020B0502020104020203" pitchFamily="34" charset="0"/>
              <a:sym typeface="Helvetic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671" y="2028108"/>
            <a:ext cx="2844648" cy="48231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43" y="2113005"/>
            <a:ext cx="2811423" cy="467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64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00FF"/>
      </a:accent5>
      <a:accent6>
        <a:srgbClr val="800080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00FF"/>
      </a:accent5>
      <a:accent6>
        <a:srgbClr val="800080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1062</Words>
  <Application>Microsoft Office PowerPoint</Application>
  <PresentationFormat>Bildspel på skärmen (4:3)</PresentationFormat>
  <Paragraphs>94</Paragraphs>
  <Slides>20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6" baseType="lpstr">
      <vt:lpstr>ＭＳ Ｐゴシック</vt:lpstr>
      <vt:lpstr>Arial</vt:lpstr>
      <vt:lpstr>Gill Sans Alt One Book</vt:lpstr>
      <vt:lpstr>Helvetica</vt:lpstr>
      <vt:lpstr>Helvetica Neue</vt:lpstr>
      <vt:lpstr>Default</vt:lpstr>
      <vt:lpstr>PowerPoint-presentation</vt:lpstr>
      <vt:lpstr>Lina Solander, International Officer</vt:lpstr>
      <vt:lpstr>International recruitment at UU</vt:lpstr>
      <vt:lpstr>International programmes</vt:lpstr>
      <vt:lpstr>Progress so far</vt:lpstr>
      <vt:lpstr> Create interest</vt:lpstr>
      <vt:lpstr>Recruitment fairs</vt:lpstr>
      <vt:lpstr>Applicant support</vt:lpstr>
      <vt:lpstr>During and after the application</vt:lpstr>
      <vt:lpstr>Blog and Instagram</vt:lpstr>
      <vt:lpstr>Information from current students</vt:lpstr>
      <vt:lpstr>Webinars</vt:lpstr>
      <vt:lpstr>What we offer to students</vt:lpstr>
      <vt:lpstr>Welcoming of new students</vt:lpstr>
      <vt:lpstr>Welcoming of new students</vt:lpstr>
      <vt:lpstr>Buddy programme</vt:lpstr>
      <vt:lpstr>Challenges</vt:lpstr>
      <vt:lpstr>Key words for our team</vt:lpstr>
      <vt:lpstr>Plans for the future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Joachim Ekström</dc:creator>
  <cp:lastModifiedBy>Lina Solander</cp:lastModifiedBy>
  <cp:revision>113</cp:revision>
  <dcterms:modified xsi:type="dcterms:W3CDTF">2020-09-29T08:28:09Z</dcterms:modified>
</cp:coreProperties>
</file>